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Montserrat" panose="00000500000000000000" pitchFamily="2" charset="0"/>
      <p:regular r:id="rId16"/>
    </p:embeddedFont>
    <p:embeddedFont>
      <p:font typeface="Montserrat Bold" panose="00000800000000000000" charset="0"/>
      <p:regular r:id="rId17"/>
    </p:embeddedFont>
    <p:embeddedFont>
      <p:font typeface="Montserrat Classic" panose="020B0604020202020204" charset="0"/>
      <p:regular r:id="rId18"/>
    </p:embeddedFont>
    <p:embeddedFont>
      <p:font typeface="Montserrat Classic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ti mangukiya" userId="6f754fac4b66b32a" providerId="LiveId" clId="{9B3C4FB5-1611-4174-B407-3C381B14A830}"/>
    <pc:docChg chg="undo custSel modSld">
      <pc:chgData name="priti mangukiya" userId="6f754fac4b66b32a" providerId="LiveId" clId="{9B3C4FB5-1611-4174-B407-3C381B14A830}" dt="2024-07-12T08:50:01.491" v="5" actId="167"/>
      <pc:docMkLst>
        <pc:docMk/>
      </pc:docMkLst>
      <pc:sldChg chg="modSp mod">
        <pc:chgData name="priti mangukiya" userId="6f754fac4b66b32a" providerId="LiveId" clId="{9B3C4FB5-1611-4174-B407-3C381B14A830}" dt="2024-07-12T08:20:47.978" v="0" actId="1076"/>
        <pc:sldMkLst>
          <pc:docMk/>
          <pc:sldMk cId="0" sldId="259"/>
        </pc:sldMkLst>
        <pc:spChg chg="mod">
          <ac:chgData name="priti mangukiya" userId="6f754fac4b66b32a" providerId="LiveId" clId="{9B3C4FB5-1611-4174-B407-3C381B14A830}" dt="2024-07-12T08:20:47.978" v="0" actId="1076"/>
          <ac:spMkLst>
            <pc:docMk/>
            <pc:sldMk cId="0" sldId="259"/>
            <ac:spMk id="3" creationId="{00000000-0000-0000-0000-000000000000}"/>
          </ac:spMkLst>
        </pc:spChg>
      </pc:sldChg>
      <pc:sldChg chg="modSp mod">
        <pc:chgData name="priti mangukiya" userId="6f754fac4b66b32a" providerId="LiveId" clId="{9B3C4FB5-1611-4174-B407-3C381B14A830}" dt="2024-07-12T08:49:44.964" v="3" actId="167"/>
        <pc:sldMkLst>
          <pc:docMk/>
          <pc:sldMk cId="0" sldId="260"/>
        </pc:sldMkLst>
        <pc:spChg chg="ord">
          <ac:chgData name="priti mangukiya" userId="6f754fac4b66b32a" providerId="LiveId" clId="{9B3C4FB5-1611-4174-B407-3C381B14A830}" dt="2024-07-12T08:49:44.964" v="3" actId="167"/>
          <ac:spMkLst>
            <pc:docMk/>
            <pc:sldMk cId="0" sldId="260"/>
            <ac:spMk id="2" creationId="{00000000-0000-0000-0000-000000000000}"/>
          </ac:spMkLst>
        </pc:spChg>
      </pc:sldChg>
      <pc:sldChg chg="modSp mod">
        <pc:chgData name="priti mangukiya" userId="6f754fac4b66b32a" providerId="LiveId" clId="{9B3C4FB5-1611-4174-B407-3C381B14A830}" dt="2024-07-12T08:50:01.491" v="5" actId="167"/>
        <pc:sldMkLst>
          <pc:docMk/>
          <pc:sldMk cId="0" sldId="261"/>
        </pc:sldMkLst>
        <pc:spChg chg="ord">
          <ac:chgData name="priti mangukiya" userId="6f754fac4b66b32a" providerId="LiveId" clId="{9B3C4FB5-1611-4174-B407-3C381B14A830}" dt="2024-07-12T08:50:01.491" v="5" actId="167"/>
          <ac:spMkLst>
            <pc:docMk/>
            <pc:sldMk cId="0" sldId="261"/>
            <ac:spMk id="8" creationId="{00000000-0000-0000-0000-000000000000}"/>
          </ac:spMkLst>
        </pc:spChg>
      </pc:sldChg>
      <pc:sldChg chg="modSp mod">
        <pc:chgData name="priti mangukiya" userId="6f754fac4b66b32a" providerId="LiveId" clId="{9B3C4FB5-1611-4174-B407-3C381B14A830}" dt="2024-07-12T08:49:27.236" v="2" actId="27349"/>
        <pc:sldMkLst>
          <pc:docMk/>
          <pc:sldMk cId="0" sldId="267"/>
        </pc:sldMkLst>
        <pc:spChg chg="mod">
          <ac:chgData name="priti mangukiya" userId="6f754fac4b66b32a" providerId="LiveId" clId="{9B3C4FB5-1611-4174-B407-3C381B14A830}" dt="2024-07-12T08:49:27.236" v="2" actId="27349"/>
          <ac:spMkLst>
            <pc:docMk/>
            <pc:sldMk cId="0" sldId="267"/>
            <ac:spMk id="5"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svg"/><Relationship Id="rId7"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55.svg"/></Relationships>
</file>

<file path=ppt/slides/_rels/slide1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svg"/><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65.sv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svg"/><Relationship Id="rId7" Type="http://schemas.openxmlformats.org/officeDocument/2006/relationships/image" Target="../media/image12.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3.sv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6.png"/><Relationship Id="rId7"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7.sv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487004" y="-1333500"/>
            <a:ext cx="9645752" cy="12167343"/>
            <a:chOff x="0" y="0"/>
            <a:chExt cx="2540445" cy="3204568"/>
          </a:xfrm>
          <a:solidFill>
            <a:schemeClr val="bg1"/>
          </a:solidFill>
        </p:grpSpPr>
        <p:sp>
          <p:nvSpPr>
            <p:cNvPr id="4" name="Freeform 4"/>
            <p:cNvSpPr/>
            <p:nvPr/>
          </p:nvSpPr>
          <p:spPr>
            <a:xfrm>
              <a:off x="0" y="0"/>
              <a:ext cx="2540445" cy="3204568"/>
            </a:xfrm>
            <a:custGeom>
              <a:avLst/>
              <a:gdLst/>
              <a:ahLst/>
              <a:cxnLst/>
              <a:rect l="l" t="t" r="r" b="b"/>
              <a:pathLst>
                <a:path w="2540445" h="3204568">
                  <a:moveTo>
                    <a:pt x="0" y="0"/>
                  </a:moveTo>
                  <a:lnTo>
                    <a:pt x="2540445" y="0"/>
                  </a:lnTo>
                  <a:lnTo>
                    <a:pt x="2540445" y="3204568"/>
                  </a:lnTo>
                  <a:lnTo>
                    <a:pt x="0" y="3204568"/>
                  </a:lnTo>
                  <a:close/>
                </a:path>
              </a:pathLst>
            </a:custGeom>
            <a:grpFill/>
          </p:spPr>
        </p:sp>
        <p:sp>
          <p:nvSpPr>
            <p:cNvPr id="5" name="TextBox 5"/>
            <p:cNvSpPr txBox="1"/>
            <p:nvPr/>
          </p:nvSpPr>
          <p:spPr>
            <a:xfrm>
              <a:off x="0" y="-47625"/>
              <a:ext cx="2540445" cy="3252193"/>
            </a:xfrm>
            <a:prstGeom prst="rect">
              <a:avLst/>
            </a:prstGeom>
            <a:grpFill/>
          </p:spPr>
          <p:txBody>
            <a:bodyPr lIns="50800" tIns="50800" rIns="50800" bIns="50800" rtlCol="0" anchor="ctr"/>
            <a:lstStyle/>
            <a:p>
              <a:pPr algn="ctr">
                <a:lnSpc>
                  <a:spcPts val="2659"/>
                </a:lnSpc>
              </a:pPr>
              <a:endParaRPr/>
            </a:p>
          </p:txBody>
        </p:sp>
      </p:grpSp>
      <p:sp>
        <p:nvSpPr>
          <p:cNvPr id="6" name="TextBox 6"/>
          <p:cNvSpPr txBox="1"/>
          <p:nvPr/>
        </p:nvSpPr>
        <p:spPr>
          <a:xfrm>
            <a:off x="1337442" y="2660335"/>
            <a:ext cx="7404533" cy="1333500"/>
          </a:xfrm>
          <a:prstGeom prst="rect">
            <a:avLst/>
          </a:prstGeom>
        </p:spPr>
        <p:txBody>
          <a:bodyPr lIns="0" tIns="0" rIns="0" bIns="0" rtlCol="0" anchor="t">
            <a:spAutoFit/>
          </a:bodyPr>
          <a:lstStyle/>
          <a:p>
            <a:pPr algn="l">
              <a:lnSpc>
                <a:spcPts val="10551"/>
              </a:lnSpc>
            </a:pPr>
            <a:r>
              <a:rPr lang="en-US" sz="8793" spc="316">
                <a:solidFill>
                  <a:srgbClr val="C34161"/>
                </a:solidFill>
                <a:latin typeface="Montserrat Classic Bold"/>
                <a:ea typeface="Montserrat Classic Bold"/>
                <a:cs typeface="Montserrat Classic Bold"/>
                <a:sym typeface="Montserrat Classic Bold"/>
              </a:rPr>
              <a:t>Diwali Sales</a:t>
            </a:r>
          </a:p>
        </p:txBody>
      </p:sp>
      <p:sp>
        <p:nvSpPr>
          <p:cNvPr id="7" name="Freeform 7"/>
          <p:cNvSpPr/>
          <p:nvPr/>
        </p:nvSpPr>
        <p:spPr>
          <a:xfrm>
            <a:off x="8741975" y="0"/>
            <a:ext cx="9546025" cy="10287000"/>
          </a:xfrm>
          <a:custGeom>
            <a:avLst/>
            <a:gdLst/>
            <a:ahLst/>
            <a:cxnLst/>
            <a:rect l="l" t="t" r="r" b="b"/>
            <a:pathLst>
              <a:path w="9546025" h="10287000">
                <a:moveTo>
                  <a:pt x="0" y="0"/>
                </a:moveTo>
                <a:lnTo>
                  <a:pt x="9546025" y="0"/>
                </a:lnTo>
                <a:lnTo>
                  <a:pt x="9546025" y="10287000"/>
                </a:lnTo>
                <a:lnTo>
                  <a:pt x="0" y="10287000"/>
                </a:lnTo>
                <a:lnTo>
                  <a:pt x="0" y="0"/>
                </a:lnTo>
                <a:close/>
              </a:path>
            </a:pathLst>
          </a:custGeom>
          <a:blipFill>
            <a:blip r:embed="rId3"/>
            <a:stretch>
              <a:fillRect t="-2420" r="-12978" b="-2420"/>
            </a:stretch>
          </a:blipFill>
        </p:spPr>
      </p:sp>
      <p:sp>
        <p:nvSpPr>
          <p:cNvPr id="8" name="TextBox 8"/>
          <p:cNvSpPr txBox="1"/>
          <p:nvPr/>
        </p:nvSpPr>
        <p:spPr>
          <a:xfrm>
            <a:off x="2659707" y="3979548"/>
            <a:ext cx="8807132" cy="1924050"/>
          </a:xfrm>
          <a:prstGeom prst="rect">
            <a:avLst/>
          </a:prstGeom>
        </p:spPr>
        <p:txBody>
          <a:bodyPr lIns="0" tIns="0" rIns="0" bIns="0" rtlCol="0" anchor="t">
            <a:spAutoFit/>
          </a:bodyPr>
          <a:lstStyle/>
          <a:p>
            <a:pPr algn="l">
              <a:lnSpc>
                <a:spcPts val="15191"/>
              </a:lnSpc>
            </a:pPr>
            <a:r>
              <a:rPr lang="en-US" sz="12659" spc="88">
                <a:solidFill>
                  <a:srgbClr val="08377C"/>
                </a:solidFill>
                <a:latin typeface="Montserrat Classic Bold"/>
                <a:ea typeface="Montserrat Classic Bold"/>
                <a:cs typeface="Montserrat Classic Bold"/>
                <a:sym typeface="Montserrat Classic Bold"/>
              </a:rPr>
              <a:t>Analysis</a:t>
            </a:r>
          </a:p>
        </p:txBody>
      </p:sp>
      <p:sp>
        <p:nvSpPr>
          <p:cNvPr id="9" name="TextBox 9"/>
          <p:cNvSpPr txBox="1"/>
          <p:nvPr/>
        </p:nvSpPr>
        <p:spPr>
          <a:xfrm>
            <a:off x="1690984" y="6338629"/>
            <a:ext cx="8209769" cy="598004"/>
          </a:xfrm>
          <a:prstGeom prst="rect">
            <a:avLst/>
          </a:prstGeom>
        </p:spPr>
        <p:txBody>
          <a:bodyPr lIns="0" tIns="0" rIns="0" bIns="0" rtlCol="0" anchor="t">
            <a:spAutoFit/>
          </a:bodyPr>
          <a:lstStyle/>
          <a:p>
            <a:pPr algn="l">
              <a:lnSpc>
                <a:spcPts val="4895"/>
              </a:lnSpc>
            </a:pPr>
            <a:r>
              <a:rPr lang="en-US" sz="3496" spc="157">
                <a:solidFill>
                  <a:srgbClr val="08377C"/>
                </a:solidFill>
                <a:latin typeface="Montserrat Classic"/>
                <a:ea typeface="Montserrat Classic"/>
                <a:cs typeface="Montserrat Classic"/>
                <a:sym typeface="Montserrat Classic"/>
              </a:rPr>
              <a:t>Using Python go to depth of data</a:t>
            </a:r>
          </a:p>
        </p:txBody>
      </p:sp>
      <p:sp>
        <p:nvSpPr>
          <p:cNvPr id="10" name="Freeform 10"/>
          <p:cNvSpPr/>
          <p:nvPr/>
        </p:nvSpPr>
        <p:spPr>
          <a:xfrm>
            <a:off x="563449" y="8363326"/>
            <a:ext cx="930502" cy="894974"/>
          </a:xfrm>
          <a:custGeom>
            <a:avLst/>
            <a:gdLst/>
            <a:ahLst/>
            <a:cxnLst/>
            <a:rect l="l" t="t" r="r" b="b"/>
            <a:pathLst>
              <a:path w="930502" h="894974">
                <a:moveTo>
                  <a:pt x="0" y="0"/>
                </a:moveTo>
                <a:lnTo>
                  <a:pt x="930502" y="0"/>
                </a:lnTo>
                <a:lnTo>
                  <a:pt x="930502" y="894974"/>
                </a:lnTo>
                <a:lnTo>
                  <a:pt x="0" y="8949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766807">
            <a:off x="-867067" y="-6639185"/>
            <a:ext cx="12112141" cy="9843868"/>
          </a:xfrm>
          <a:custGeom>
            <a:avLst/>
            <a:gdLst/>
            <a:ahLst/>
            <a:cxnLst/>
            <a:rect l="l" t="t" r="r" b="b"/>
            <a:pathLst>
              <a:path w="12112141" h="9843868">
                <a:moveTo>
                  <a:pt x="0" y="0"/>
                </a:moveTo>
                <a:lnTo>
                  <a:pt x="12112141" y="0"/>
                </a:lnTo>
                <a:lnTo>
                  <a:pt x="12112141" y="9843867"/>
                </a:lnTo>
                <a:lnTo>
                  <a:pt x="0" y="9843867"/>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3478">
                <a:alpha val="100000"/>
              </a:srgbClr>
            </a:gs>
            <a:gs pos="33333">
              <a:srgbClr val="0E0753">
                <a:alpha val="100000"/>
              </a:srgbClr>
            </a:gs>
            <a:gs pos="66667">
              <a:srgbClr val="780898">
                <a:alpha val="100000"/>
              </a:srgbClr>
            </a:gs>
            <a:gs pos="100000">
              <a:srgbClr val="4F0337">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430633" y="267045"/>
            <a:ext cx="4233435" cy="767216"/>
            <a:chOff x="0" y="0"/>
            <a:chExt cx="5644579" cy="1022955"/>
          </a:xfrm>
        </p:grpSpPr>
        <p:sp>
          <p:nvSpPr>
            <p:cNvPr id="3" name="Freeform 3"/>
            <p:cNvSpPr/>
            <p:nvPr/>
          </p:nvSpPr>
          <p:spPr>
            <a:xfrm>
              <a:off x="0" y="0"/>
              <a:ext cx="1049674" cy="1022955"/>
            </a:xfrm>
            <a:custGeom>
              <a:avLst/>
              <a:gdLst/>
              <a:ahLst/>
              <a:cxnLst/>
              <a:rect l="l" t="t" r="r" b="b"/>
              <a:pathLst>
                <a:path w="1049674" h="1022955">
                  <a:moveTo>
                    <a:pt x="0" y="0"/>
                  </a:moveTo>
                  <a:lnTo>
                    <a:pt x="1049674" y="0"/>
                  </a:lnTo>
                  <a:lnTo>
                    <a:pt x="1049674" y="1022955"/>
                  </a:lnTo>
                  <a:lnTo>
                    <a:pt x="0" y="10229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383941" y="-88295"/>
              <a:ext cx="4260638" cy="1111250"/>
            </a:xfrm>
            <a:prstGeom prst="rect">
              <a:avLst/>
            </a:prstGeom>
          </p:spPr>
          <p:txBody>
            <a:bodyPr lIns="0" tIns="0" rIns="0" bIns="0" rtlCol="0" anchor="t">
              <a:spAutoFit/>
            </a:bodyPr>
            <a:lstStyle/>
            <a:p>
              <a:pPr algn="l">
                <a:lnSpc>
                  <a:spcPts val="6900"/>
                </a:lnSpc>
                <a:spcBef>
                  <a:spcPct val="0"/>
                </a:spcBef>
              </a:pPr>
              <a:r>
                <a:rPr lang="en-US" sz="5000">
                  <a:solidFill>
                    <a:srgbClr val="EFEFEF"/>
                  </a:solidFill>
                  <a:latin typeface="Montserrat Classic Bold"/>
                  <a:ea typeface="Montserrat Classic Bold"/>
                  <a:cs typeface="Montserrat Classic Bold"/>
                  <a:sym typeface="Montserrat Classic Bold"/>
                </a:rPr>
                <a:t>Graph</a:t>
              </a:r>
            </a:p>
          </p:txBody>
        </p:sp>
      </p:grpSp>
      <p:sp>
        <p:nvSpPr>
          <p:cNvPr id="5" name="Freeform 5"/>
          <p:cNvSpPr/>
          <p:nvPr/>
        </p:nvSpPr>
        <p:spPr>
          <a:xfrm rot="-1766807">
            <a:off x="4920606" y="2202260"/>
            <a:ext cx="9088772" cy="7386693"/>
          </a:xfrm>
          <a:custGeom>
            <a:avLst/>
            <a:gdLst/>
            <a:ahLst/>
            <a:cxnLst/>
            <a:rect l="l" t="t" r="r" b="b"/>
            <a:pathLst>
              <a:path w="9088772" h="7386693">
                <a:moveTo>
                  <a:pt x="0" y="0"/>
                </a:moveTo>
                <a:lnTo>
                  <a:pt x="9088772" y="0"/>
                </a:lnTo>
                <a:lnTo>
                  <a:pt x="9088772" y="7386693"/>
                </a:lnTo>
                <a:lnTo>
                  <a:pt x="0" y="738669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6" name="Freeform 6"/>
          <p:cNvSpPr/>
          <p:nvPr/>
        </p:nvSpPr>
        <p:spPr>
          <a:xfrm>
            <a:off x="351476" y="1567301"/>
            <a:ext cx="12064134" cy="3638182"/>
          </a:xfrm>
          <a:custGeom>
            <a:avLst/>
            <a:gdLst/>
            <a:ahLst/>
            <a:cxnLst/>
            <a:rect l="l" t="t" r="r" b="b"/>
            <a:pathLst>
              <a:path w="12064134" h="3638182">
                <a:moveTo>
                  <a:pt x="0" y="0"/>
                </a:moveTo>
                <a:lnTo>
                  <a:pt x="12064134" y="0"/>
                </a:lnTo>
                <a:lnTo>
                  <a:pt x="12064134" y="3638182"/>
                </a:lnTo>
                <a:lnTo>
                  <a:pt x="0" y="3638182"/>
                </a:lnTo>
                <a:lnTo>
                  <a:pt x="0" y="0"/>
                </a:lnTo>
                <a:close/>
              </a:path>
            </a:pathLst>
          </a:custGeom>
          <a:blipFill>
            <a:blip r:embed="rId6"/>
            <a:stretch>
              <a:fillRect r="-2164"/>
            </a:stretch>
          </a:blipFill>
          <a:ln w="114300" cap="rnd">
            <a:solidFill>
              <a:srgbClr val="EFEFEF"/>
            </a:solidFill>
            <a:prstDash val="solid"/>
            <a:round/>
          </a:ln>
        </p:spPr>
      </p:sp>
      <p:sp>
        <p:nvSpPr>
          <p:cNvPr id="7" name="Freeform 7"/>
          <p:cNvSpPr/>
          <p:nvPr/>
        </p:nvSpPr>
        <p:spPr>
          <a:xfrm>
            <a:off x="5833454" y="5930462"/>
            <a:ext cx="12169293" cy="3564325"/>
          </a:xfrm>
          <a:custGeom>
            <a:avLst/>
            <a:gdLst/>
            <a:ahLst/>
            <a:cxnLst/>
            <a:rect l="l" t="t" r="r" b="b"/>
            <a:pathLst>
              <a:path w="12169293" h="3527967">
                <a:moveTo>
                  <a:pt x="0" y="0"/>
                </a:moveTo>
                <a:lnTo>
                  <a:pt x="12169293" y="0"/>
                </a:lnTo>
                <a:lnTo>
                  <a:pt x="12169293" y="3527967"/>
                </a:lnTo>
                <a:lnTo>
                  <a:pt x="0" y="3527967"/>
                </a:lnTo>
                <a:lnTo>
                  <a:pt x="0" y="0"/>
                </a:lnTo>
                <a:close/>
              </a:path>
            </a:pathLst>
          </a:custGeom>
          <a:blipFill>
            <a:blip r:embed="rId7"/>
            <a:stretch>
              <a:fillRect l="-80" r="-857" b="-1854"/>
            </a:stretch>
          </a:blipFill>
          <a:ln w="114300" cap="rnd">
            <a:solidFill>
              <a:srgbClr val="EFEFEF"/>
            </a:solidFill>
            <a:prstDash val="solid"/>
            <a:round/>
          </a:ln>
        </p:spPr>
      </p:sp>
      <p:sp>
        <p:nvSpPr>
          <p:cNvPr id="8" name="Freeform 8"/>
          <p:cNvSpPr/>
          <p:nvPr/>
        </p:nvSpPr>
        <p:spPr>
          <a:xfrm>
            <a:off x="12573000" y="1524021"/>
            <a:ext cx="5429747" cy="3667943"/>
          </a:xfrm>
          <a:custGeom>
            <a:avLst/>
            <a:gdLst/>
            <a:ahLst/>
            <a:cxnLst/>
            <a:rect l="l" t="t" r="r" b="b"/>
            <a:pathLst>
              <a:path w="5465573" h="3667943">
                <a:moveTo>
                  <a:pt x="0" y="0"/>
                </a:moveTo>
                <a:lnTo>
                  <a:pt x="5465573" y="0"/>
                </a:lnTo>
                <a:lnTo>
                  <a:pt x="5465573" y="3667944"/>
                </a:lnTo>
                <a:lnTo>
                  <a:pt x="0" y="3667944"/>
                </a:lnTo>
                <a:lnTo>
                  <a:pt x="0" y="0"/>
                </a:lnTo>
                <a:close/>
              </a:path>
            </a:pathLst>
          </a:custGeom>
          <a:blipFill>
            <a:blip r:embed="rId8"/>
            <a:stretch>
              <a:fillRect r="-1298"/>
            </a:stretch>
          </a:blipFill>
          <a:ln w="114300" cap="rnd">
            <a:solidFill>
              <a:srgbClr val="EFEFEF"/>
            </a:solidFill>
            <a:prstDash val="solid"/>
            <a:round/>
          </a:ln>
        </p:spPr>
      </p:sp>
      <p:sp>
        <p:nvSpPr>
          <p:cNvPr id="9" name="Freeform 9"/>
          <p:cNvSpPr/>
          <p:nvPr/>
        </p:nvSpPr>
        <p:spPr>
          <a:xfrm>
            <a:off x="411583" y="5930462"/>
            <a:ext cx="5240129" cy="3564325"/>
          </a:xfrm>
          <a:custGeom>
            <a:avLst/>
            <a:gdLst/>
            <a:ahLst/>
            <a:cxnLst/>
            <a:rect l="l" t="t" r="r" b="b"/>
            <a:pathLst>
              <a:path w="5240129" h="3564325">
                <a:moveTo>
                  <a:pt x="0" y="0"/>
                </a:moveTo>
                <a:lnTo>
                  <a:pt x="5240128" y="0"/>
                </a:lnTo>
                <a:lnTo>
                  <a:pt x="5240128" y="3564325"/>
                </a:lnTo>
                <a:lnTo>
                  <a:pt x="0" y="3564325"/>
                </a:lnTo>
                <a:lnTo>
                  <a:pt x="0" y="0"/>
                </a:lnTo>
                <a:close/>
              </a:path>
            </a:pathLst>
          </a:custGeom>
          <a:blipFill>
            <a:blip r:embed="rId9"/>
            <a:stretch>
              <a:fillRect/>
            </a:stretch>
          </a:blipFill>
          <a:ln w="114300" cap="rnd">
            <a:solidFill>
              <a:srgbClr val="EFEFEF"/>
            </a:solidFill>
            <a:prstDash val="solid"/>
            <a:round/>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1238697" y="626308"/>
            <a:ext cx="6730639" cy="8631992"/>
          </a:xfrm>
          <a:custGeom>
            <a:avLst/>
            <a:gdLst/>
            <a:ahLst/>
            <a:cxnLst/>
            <a:rect l="l" t="t" r="r" b="b"/>
            <a:pathLst>
              <a:path w="6730639" h="8631992">
                <a:moveTo>
                  <a:pt x="0" y="0"/>
                </a:moveTo>
                <a:lnTo>
                  <a:pt x="6730639" y="0"/>
                </a:lnTo>
                <a:lnTo>
                  <a:pt x="6730639" y="8631992"/>
                </a:lnTo>
                <a:lnTo>
                  <a:pt x="0" y="8631992"/>
                </a:lnTo>
                <a:lnTo>
                  <a:pt x="0" y="0"/>
                </a:lnTo>
                <a:close/>
              </a:path>
            </a:pathLst>
          </a:custGeom>
          <a:blipFill>
            <a:blip r:embed="rId2"/>
            <a:stretch>
              <a:fillRect l="-14124" r="-14124"/>
            </a:stretch>
          </a:blipFill>
        </p:spPr>
      </p:sp>
      <p:sp>
        <p:nvSpPr>
          <p:cNvPr id="3" name="TextBox 3"/>
          <p:cNvSpPr txBox="1"/>
          <p:nvPr/>
        </p:nvSpPr>
        <p:spPr>
          <a:xfrm>
            <a:off x="2395593" y="3276729"/>
            <a:ext cx="6246725" cy="858370"/>
          </a:xfrm>
          <a:prstGeom prst="rect">
            <a:avLst/>
          </a:prstGeom>
        </p:spPr>
        <p:txBody>
          <a:bodyPr lIns="0" tIns="0" rIns="0" bIns="0" rtlCol="0" anchor="t">
            <a:spAutoFit/>
          </a:bodyPr>
          <a:lstStyle/>
          <a:p>
            <a:pPr algn="l">
              <a:lnSpc>
                <a:spcPts val="6405"/>
              </a:lnSpc>
            </a:pPr>
            <a:r>
              <a:rPr lang="en-US" sz="6470" spc="226">
                <a:solidFill>
                  <a:srgbClr val="08377C"/>
                </a:solidFill>
                <a:latin typeface="Montserrat Classic"/>
                <a:ea typeface="Montserrat Classic"/>
                <a:cs typeface="Montserrat Classic"/>
                <a:sym typeface="Montserrat Classic"/>
              </a:rPr>
              <a:t>Data Depth</a:t>
            </a:r>
          </a:p>
        </p:txBody>
      </p:sp>
      <p:sp>
        <p:nvSpPr>
          <p:cNvPr id="4" name="TextBox 4"/>
          <p:cNvSpPr txBox="1"/>
          <p:nvPr/>
        </p:nvSpPr>
        <p:spPr>
          <a:xfrm>
            <a:off x="2395593" y="4463606"/>
            <a:ext cx="6748407" cy="1321689"/>
          </a:xfrm>
          <a:prstGeom prst="rect">
            <a:avLst/>
          </a:prstGeom>
        </p:spPr>
        <p:txBody>
          <a:bodyPr lIns="0" tIns="0" rIns="0" bIns="0" rtlCol="0" anchor="t">
            <a:spAutoFit/>
          </a:bodyPr>
          <a:lstStyle/>
          <a:p>
            <a:pPr algn="l">
              <a:lnSpc>
                <a:spcPts val="3588"/>
              </a:lnSpc>
            </a:pPr>
            <a:r>
              <a:rPr lang="en-US" sz="2600" spc="254">
                <a:solidFill>
                  <a:srgbClr val="231F20"/>
                </a:solidFill>
                <a:latin typeface="Montserrat"/>
                <a:ea typeface="Montserrat"/>
                <a:cs typeface="Montserrat"/>
                <a:sym typeface="Montserrat"/>
              </a:rPr>
              <a:t>refers to understanding, analyzing, and deriving insights from data.</a:t>
            </a:r>
          </a:p>
        </p:txBody>
      </p:sp>
      <p:sp>
        <p:nvSpPr>
          <p:cNvPr id="5" name="Freeform 5"/>
          <p:cNvSpPr/>
          <p:nvPr/>
        </p:nvSpPr>
        <p:spPr>
          <a:xfrm>
            <a:off x="1478659" y="3209915"/>
            <a:ext cx="775043" cy="868174"/>
          </a:xfrm>
          <a:custGeom>
            <a:avLst/>
            <a:gdLst/>
            <a:ahLst/>
            <a:cxnLst/>
            <a:rect l="l" t="t" r="r" b="b"/>
            <a:pathLst>
              <a:path w="775043" h="868174">
                <a:moveTo>
                  <a:pt x="0" y="0"/>
                </a:moveTo>
                <a:lnTo>
                  <a:pt x="775043" y="0"/>
                </a:lnTo>
                <a:lnTo>
                  <a:pt x="775043" y="868174"/>
                </a:lnTo>
                <a:lnTo>
                  <a:pt x="0" y="868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766807">
            <a:off x="-3090736" y="6269776"/>
            <a:ext cx="6867046" cy="5581036"/>
          </a:xfrm>
          <a:custGeom>
            <a:avLst/>
            <a:gdLst/>
            <a:ahLst/>
            <a:cxnLst/>
            <a:rect l="l" t="t" r="r" b="b"/>
            <a:pathLst>
              <a:path w="6867046" h="5581036">
                <a:moveTo>
                  <a:pt x="0" y="0"/>
                </a:moveTo>
                <a:lnTo>
                  <a:pt x="6867046" y="0"/>
                </a:lnTo>
                <a:lnTo>
                  <a:pt x="6867046" y="5581036"/>
                </a:lnTo>
                <a:lnTo>
                  <a:pt x="0" y="5581036"/>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380846" flipH="1">
            <a:off x="13889913" y="-697173"/>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71024" y="1876264"/>
            <a:ext cx="12604456" cy="4391902"/>
          </a:xfrm>
          <a:prstGeom prst="rect">
            <a:avLst/>
          </a:prstGeom>
        </p:spPr>
        <p:txBody>
          <a:bodyPr lIns="0" tIns="0" rIns="0" bIns="0" rtlCol="0" anchor="t">
            <a:spAutoFit/>
          </a:bodyPr>
          <a:lstStyle/>
          <a:p>
            <a:pPr algn="l">
              <a:lnSpc>
                <a:spcPts val="4384"/>
              </a:lnSpc>
            </a:pPr>
            <a:r>
              <a:rPr lang="en-US" sz="2740">
                <a:solidFill>
                  <a:srgbClr val="2E2E2E"/>
                </a:solidFill>
                <a:latin typeface="Montserrat Classic"/>
                <a:ea typeface="Montserrat Classic"/>
                <a:cs typeface="Montserrat Classic"/>
                <a:sym typeface="Montserrat Classic"/>
              </a:rPr>
              <a:t>1. Married women aged 26-35 from Uttar Pradesh, Maharashtra, and Karnataka, working in IT, Healthcare, and Aviation, are more likely to buy products from the Food, Clothing, and Electronics categories.</a:t>
            </a:r>
          </a:p>
          <a:p>
            <a:pPr algn="l">
              <a:lnSpc>
                <a:spcPts val="4384"/>
              </a:lnSpc>
            </a:pPr>
            <a:r>
              <a:rPr lang="en-US" sz="2740">
                <a:solidFill>
                  <a:srgbClr val="2E2E2E"/>
                </a:solidFill>
                <a:latin typeface="Montserrat Classic"/>
                <a:ea typeface="Montserrat Classic"/>
                <a:cs typeface="Montserrat Classic"/>
                <a:sym typeface="Montserrat Classic"/>
              </a:rPr>
              <a:t>2. Women shop more frequently than men.</a:t>
            </a:r>
          </a:p>
          <a:p>
            <a:pPr algn="l">
              <a:lnSpc>
                <a:spcPts val="4384"/>
              </a:lnSpc>
            </a:pPr>
            <a:r>
              <a:rPr lang="en-US" sz="2740">
                <a:solidFill>
                  <a:srgbClr val="2E2E2E"/>
                </a:solidFill>
                <a:latin typeface="Montserrat Classic"/>
                <a:ea typeface="Montserrat Classic"/>
                <a:cs typeface="Montserrat Classic"/>
                <a:sym typeface="Montserrat Classic"/>
              </a:rPr>
              <a:t>3. The most sellable product during the Diwali Sales is P00265242.</a:t>
            </a:r>
          </a:p>
          <a:p>
            <a:pPr algn="l">
              <a:lnSpc>
                <a:spcPts val="4384"/>
              </a:lnSpc>
            </a:pPr>
            <a:r>
              <a:rPr lang="en-US" sz="2740">
                <a:solidFill>
                  <a:srgbClr val="2E2E2E"/>
                </a:solidFill>
                <a:latin typeface="Montserrat Classic"/>
                <a:ea typeface="Montserrat Classic"/>
                <a:cs typeface="Montserrat Classic"/>
                <a:sym typeface="Montserrat Classic"/>
              </a:rPr>
              <a:t>4. Most unmarried women have pets.</a:t>
            </a:r>
          </a:p>
          <a:p>
            <a:pPr algn="l">
              <a:lnSpc>
                <a:spcPts val="4384"/>
              </a:lnSpc>
            </a:pPr>
            <a:r>
              <a:rPr lang="en-US" sz="2740">
                <a:solidFill>
                  <a:srgbClr val="2E2E2E"/>
                </a:solidFill>
                <a:latin typeface="Montserrat Classic"/>
                <a:ea typeface="Montserrat Classic"/>
                <a:cs typeface="Montserrat Classic"/>
                <a:sym typeface="Montserrat Classic"/>
              </a:rPr>
              <a:t>5. Retail stores are frequented mainly by people from healthcare centers.</a:t>
            </a:r>
          </a:p>
          <a:p>
            <a:pPr algn="l">
              <a:lnSpc>
                <a:spcPts val="4384"/>
              </a:lnSpc>
            </a:pPr>
            <a:r>
              <a:rPr lang="en-US" sz="2740">
                <a:solidFill>
                  <a:srgbClr val="2E2E2E"/>
                </a:solidFill>
                <a:latin typeface="Montserrat Classic"/>
                <a:ea typeface="Montserrat Classic"/>
                <a:cs typeface="Montserrat Classic"/>
                <a:sym typeface="Montserrat Classic"/>
              </a:rPr>
              <a:t>6. People working in the IT sector exhibit high purchasing power.</a:t>
            </a:r>
          </a:p>
        </p:txBody>
      </p:sp>
      <p:sp>
        <p:nvSpPr>
          <p:cNvPr id="4" name="Freeform 4"/>
          <p:cNvSpPr/>
          <p:nvPr/>
        </p:nvSpPr>
        <p:spPr>
          <a:xfrm rot="8243363" flipH="1">
            <a:off x="-1355616" y="7258999"/>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13712895" y="6147731"/>
            <a:ext cx="3299321" cy="4114800"/>
          </a:xfrm>
          <a:custGeom>
            <a:avLst/>
            <a:gdLst/>
            <a:ahLst/>
            <a:cxnLst/>
            <a:rect l="l" t="t" r="r" b="b"/>
            <a:pathLst>
              <a:path w="3299321" h="4114800">
                <a:moveTo>
                  <a:pt x="0" y="0"/>
                </a:moveTo>
                <a:lnTo>
                  <a:pt x="3299322" y="0"/>
                </a:lnTo>
                <a:lnTo>
                  <a:pt x="329932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rot="8243363" flipH="1">
            <a:off x="13227754" y="6199155"/>
            <a:ext cx="8063091" cy="6553094"/>
          </a:xfrm>
          <a:custGeom>
            <a:avLst/>
            <a:gdLst/>
            <a:ahLst/>
            <a:cxnLst/>
            <a:rect l="l" t="t" r="r" b="b"/>
            <a:pathLst>
              <a:path w="8063091" h="6553094">
                <a:moveTo>
                  <a:pt x="8063092" y="0"/>
                </a:moveTo>
                <a:lnTo>
                  <a:pt x="0" y="0"/>
                </a:lnTo>
                <a:lnTo>
                  <a:pt x="0" y="6553094"/>
                </a:lnTo>
                <a:lnTo>
                  <a:pt x="8063092" y="6553094"/>
                </a:lnTo>
                <a:lnTo>
                  <a:pt x="8063092"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2778327" y="7417124"/>
            <a:ext cx="12710840" cy="1184047"/>
          </a:xfrm>
          <a:custGeom>
            <a:avLst/>
            <a:gdLst/>
            <a:ahLst/>
            <a:cxnLst/>
            <a:rect l="l" t="t" r="r" b="b"/>
            <a:pathLst>
              <a:path w="12710840" h="1184047">
                <a:moveTo>
                  <a:pt x="0" y="0"/>
                </a:moveTo>
                <a:lnTo>
                  <a:pt x="12710840" y="0"/>
                </a:lnTo>
                <a:lnTo>
                  <a:pt x="12710840" y="1184046"/>
                </a:lnTo>
                <a:lnTo>
                  <a:pt x="0" y="1184046"/>
                </a:lnTo>
                <a:lnTo>
                  <a:pt x="0" y="0"/>
                </a:lnTo>
                <a:close/>
              </a:path>
            </a:pathLst>
          </a:custGeom>
          <a:blipFill>
            <a:blip r:embed="rId4">
              <a:alphaModFix amt="72000"/>
            </a:blip>
            <a:stretch>
              <a:fillRect b="-208633"/>
            </a:stretch>
          </a:blipFill>
        </p:spPr>
      </p:sp>
      <p:grpSp>
        <p:nvGrpSpPr>
          <p:cNvPr id="4" name="Group 4"/>
          <p:cNvGrpSpPr/>
          <p:nvPr/>
        </p:nvGrpSpPr>
        <p:grpSpPr>
          <a:xfrm>
            <a:off x="0" y="0"/>
            <a:ext cx="18288000" cy="4491629"/>
            <a:chOff x="0" y="0"/>
            <a:chExt cx="4816593" cy="1182980"/>
          </a:xfrm>
        </p:grpSpPr>
        <p:sp>
          <p:nvSpPr>
            <p:cNvPr id="5" name="Freeform 5"/>
            <p:cNvSpPr/>
            <p:nvPr/>
          </p:nvSpPr>
          <p:spPr>
            <a:xfrm>
              <a:off x="0" y="0"/>
              <a:ext cx="4816592" cy="1182980"/>
            </a:xfrm>
            <a:custGeom>
              <a:avLst/>
              <a:gdLst/>
              <a:ahLst/>
              <a:cxnLst/>
              <a:rect l="l" t="t" r="r" b="b"/>
              <a:pathLst>
                <a:path w="4816592" h="1182980">
                  <a:moveTo>
                    <a:pt x="0" y="0"/>
                  </a:moveTo>
                  <a:lnTo>
                    <a:pt x="4816592" y="0"/>
                  </a:lnTo>
                  <a:lnTo>
                    <a:pt x="4816592" y="1182980"/>
                  </a:lnTo>
                  <a:lnTo>
                    <a:pt x="0" y="1182980"/>
                  </a:lnTo>
                  <a:close/>
                </a:path>
              </a:pathLst>
            </a:custGeom>
            <a:solidFill>
              <a:srgbClr val="FFFFFF"/>
            </a:solidFill>
            <a:ln cap="sq">
              <a:noFill/>
              <a:prstDash val="solid"/>
              <a:miter/>
            </a:ln>
          </p:spPr>
        </p:sp>
        <p:sp>
          <p:nvSpPr>
            <p:cNvPr id="6" name="TextBox 6"/>
            <p:cNvSpPr txBox="1"/>
            <p:nvPr/>
          </p:nvSpPr>
          <p:spPr>
            <a:xfrm>
              <a:off x="0" y="-19050"/>
              <a:ext cx="4816593" cy="120203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7" name="Freeform 7"/>
          <p:cNvSpPr/>
          <p:nvPr/>
        </p:nvSpPr>
        <p:spPr>
          <a:xfrm>
            <a:off x="-2639892" y="0"/>
            <a:ext cx="18288000" cy="6501755"/>
          </a:xfrm>
          <a:custGeom>
            <a:avLst/>
            <a:gdLst/>
            <a:ahLst/>
            <a:cxnLst/>
            <a:rect l="l" t="t" r="r" b="b"/>
            <a:pathLst>
              <a:path w="18288000" h="6501755">
                <a:moveTo>
                  <a:pt x="0" y="0"/>
                </a:moveTo>
                <a:lnTo>
                  <a:pt x="18288000" y="0"/>
                </a:lnTo>
                <a:lnTo>
                  <a:pt x="18288000" y="6501755"/>
                </a:lnTo>
                <a:lnTo>
                  <a:pt x="0" y="6501755"/>
                </a:lnTo>
                <a:lnTo>
                  <a:pt x="0" y="0"/>
                </a:lnTo>
                <a:close/>
              </a:path>
            </a:pathLst>
          </a:custGeom>
          <a:blipFill>
            <a:blip r:embed="rId5"/>
            <a:stretch>
              <a:fillRect t="-34951" b="-57359"/>
            </a:stretch>
          </a:blipFill>
        </p:spPr>
      </p:sp>
      <p:grpSp>
        <p:nvGrpSpPr>
          <p:cNvPr id="8" name="Group 8"/>
          <p:cNvGrpSpPr/>
          <p:nvPr/>
        </p:nvGrpSpPr>
        <p:grpSpPr>
          <a:xfrm>
            <a:off x="3369540" y="2245814"/>
            <a:ext cx="12731346" cy="5171309"/>
            <a:chOff x="0" y="0"/>
            <a:chExt cx="3353112" cy="1361991"/>
          </a:xfrm>
        </p:grpSpPr>
        <p:sp>
          <p:nvSpPr>
            <p:cNvPr id="9" name="Freeform 9"/>
            <p:cNvSpPr/>
            <p:nvPr/>
          </p:nvSpPr>
          <p:spPr>
            <a:xfrm>
              <a:off x="0" y="0"/>
              <a:ext cx="3353112" cy="1361991"/>
            </a:xfrm>
            <a:custGeom>
              <a:avLst/>
              <a:gdLst/>
              <a:ahLst/>
              <a:cxnLst/>
              <a:rect l="l" t="t" r="r" b="b"/>
              <a:pathLst>
                <a:path w="3353112" h="1361991">
                  <a:moveTo>
                    <a:pt x="15202" y="0"/>
                  </a:moveTo>
                  <a:lnTo>
                    <a:pt x="3337909" y="0"/>
                  </a:lnTo>
                  <a:cubicBezTo>
                    <a:pt x="3341941" y="0"/>
                    <a:pt x="3345808" y="1602"/>
                    <a:pt x="3348659" y="4453"/>
                  </a:cubicBezTo>
                  <a:cubicBezTo>
                    <a:pt x="3351510" y="7304"/>
                    <a:pt x="3353112" y="11171"/>
                    <a:pt x="3353112" y="15202"/>
                  </a:cubicBezTo>
                  <a:lnTo>
                    <a:pt x="3353112" y="1346788"/>
                  </a:lnTo>
                  <a:cubicBezTo>
                    <a:pt x="3353112" y="1350820"/>
                    <a:pt x="3351510" y="1354687"/>
                    <a:pt x="3348659" y="1357538"/>
                  </a:cubicBezTo>
                  <a:cubicBezTo>
                    <a:pt x="3345808" y="1360389"/>
                    <a:pt x="3341941" y="1361991"/>
                    <a:pt x="3337909" y="1361991"/>
                  </a:cubicBezTo>
                  <a:lnTo>
                    <a:pt x="15202" y="1361991"/>
                  </a:lnTo>
                  <a:cubicBezTo>
                    <a:pt x="11171" y="1361991"/>
                    <a:pt x="7304" y="1360389"/>
                    <a:pt x="4453" y="1357538"/>
                  </a:cubicBezTo>
                  <a:cubicBezTo>
                    <a:pt x="1602" y="1354687"/>
                    <a:pt x="0" y="1350820"/>
                    <a:pt x="0" y="1346788"/>
                  </a:cubicBezTo>
                  <a:lnTo>
                    <a:pt x="0" y="15202"/>
                  </a:lnTo>
                  <a:cubicBezTo>
                    <a:pt x="0" y="11171"/>
                    <a:pt x="1602" y="7304"/>
                    <a:pt x="4453" y="4453"/>
                  </a:cubicBezTo>
                  <a:cubicBezTo>
                    <a:pt x="7304" y="1602"/>
                    <a:pt x="11171" y="0"/>
                    <a:pt x="15202" y="0"/>
                  </a:cubicBezTo>
                  <a:close/>
                </a:path>
              </a:pathLst>
            </a:custGeom>
            <a:solidFill>
              <a:srgbClr val="F2F4F5"/>
            </a:solidFill>
            <a:ln cap="rnd">
              <a:noFill/>
              <a:prstDash val="solid"/>
              <a:round/>
            </a:ln>
          </p:spPr>
        </p:sp>
        <p:sp>
          <p:nvSpPr>
            <p:cNvPr id="10" name="TextBox 10"/>
            <p:cNvSpPr txBox="1"/>
            <p:nvPr/>
          </p:nvSpPr>
          <p:spPr>
            <a:xfrm>
              <a:off x="0" y="-19050"/>
              <a:ext cx="3353112" cy="138104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1" name="TextBox 11"/>
          <p:cNvSpPr txBox="1"/>
          <p:nvPr/>
        </p:nvSpPr>
        <p:spPr>
          <a:xfrm>
            <a:off x="4159816" y="3377413"/>
            <a:ext cx="11150794" cy="3436924"/>
          </a:xfrm>
          <a:prstGeom prst="rect">
            <a:avLst/>
          </a:prstGeom>
        </p:spPr>
        <p:txBody>
          <a:bodyPr lIns="0" tIns="0" rIns="0" bIns="0" rtlCol="0" anchor="t">
            <a:spAutoFit/>
          </a:bodyPr>
          <a:lstStyle/>
          <a:p>
            <a:pPr algn="ctr">
              <a:lnSpc>
                <a:spcPts val="3950"/>
              </a:lnSpc>
            </a:pPr>
            <a:r>
              <a:rPr lang="en-US" sz="2469">
                <a:solidFill>
                  <a:srgbClr val="08377C"/>
                </a:solidFill>
                <a:latin typeface="Montserrat"/>
                <a:ea typeface="Montserrat"/>
                <a:cs typeface="Montserrat"/>
                <a:sym typeface="Montserrat"/>
              </a:rPr>
              <a:t>The Diwali Sales Analysis Dataset is a robust and versatile resource for anyone interested in retail sales and consumer behavior during the Diwali festival. By providing detailed and up to-date information, it supports a wide range of applications from sales analysis to marketing strategy. This concept note highlights the dataset's key features and potential uses, encouraging its adoption and effective utilization in various contexts</a:t>
            </a:r>
          </a:p>
        </p:txBody>
      </p:sp>
      <p:sp>
        <p:nvSpPr>
          <p:cNvPr id="12" name="TextBox 12"/>
          <p:cNvSpPr txBox="1"/>
          <p:nvPr/>
        </p:nvSpPr>
        <p:spPr>
          <a:xfrm>
            <a:off x="5669478" y="2282497"/>
            <a:ext cx="6928538" cy="1169171"/>
          </a:xfrm>
          <a:prstGeom prst="rect">
            <a:avLst/>
          </a:prstGeom>
        </p:spPr>
        <p:txBody>
          <a:bodyPr lIns="0" tIns="0" rIns="0" bIns="0" rtlCol="0" anchor="t">
            <a:spAutoFit/>
          </a:bodyPr>
          <a:lstStyle/>
          <a:p>
            <a:pPr marL="0" lvl="0" indent="0" algn="ctr">
              <a:lnSpc>
                <a:spcPts val="9582"/>
              </a:lnSpc>
              <a:spcBef>
                <a:spcPct val="0"/>
              </a:spcBef>
            </a:pPr>
            <a:r>
              <a:rPr lang="en-US" sz="6844" spc="-136">
                <a:solidFill>
                  <a:srgbClr val="08377C"/>
                </a:solidFill>
                <a:latin typeface="Montserrat Classic Bold"/>
                <a:ea typeface="Montserrat Classic Bold"/>
                <a:cs typeface="Montserrat Classic Bold"/>
                <a:sym typeface="Montserrat Classic Bold"/>
              </a:rPr>
              <a:t>conclusion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766807">
            <a:off x="10460579" y="2341404"/>
            <a:ext cx="12112141" cy="9843868"/>
          </a:xfrm>
          <a:custGeom>
            <a:avLst/>
            <a:gdLst/>
            <a:ahLst/>
            <a:cxnLst/>
            <a:rect l="l" t="t" r="r" b="b"/>
            <a:pathLst>
              <a:path w="12112141" h="9843868">
                <a:moveTo>
                  <a:pt x="0" y="0"/>
                </a:moveTo>
                <a:lnTo>
                  <a:pt x="12112141" y="0"/>
                </a:lnTo>
                <a:lnTo>
                  <a:pt x="12112141" y="9843868"/>
                </a:lnTo>
                <a:lnTo>
                  <a:pt x="0" y="9843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236921" y="5676900"/>
            <a:ext cx="1241504" cy="1241504"/>
          </a:xfrm>
          <a:custGeom>
            <a:avLst/>
            <a:gdLst/>
            <a:ahLst/>
            <a:cxnLst/>
            <a:rect l="l" t="t" r="r" b="b"/>
            <a:pathLst>
              <a:path w="1241504" h="1241504">
                <a:moveTo>
                  <a:pt x="0" y="0"/>
                </a:moveTo>
                <a:lnTo>
                  <a:pt x="1241503" y="0"/>
                </a:lnTo>
                <a:lnTo>
                  <a:pt x="1241503" y="1241504"/>
                </a:lnTo>
                <a:lnTo>
                  <a:pt x="0" y="12415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133600" y="2272208"/>
            <a:ext cx="7415628" cy="1257047"/>
          </a:xfrm>
          <a:prstGeom prst="rect">
            <a:avLst/>
          </a:prstGeom>
        </p:spPr>
        <p:txBody>
          <a:bodyPr lIns="0" tIns="0" rIns="0" bIns="0" rtlCol="0" anchor="t">
            <a:spAutoFit/>
          </a:bodyPr>
          <a:lstStyle/>
          <a:p>
            <a:pPr marL="0" lvl="0" indent="0" algn="l">
              <a:lnSpc>
                <a:spcPts val="9873"/>
              </a:lnSpc>
              <a:spcBef>
                <a:spcPct val="0"/>
              </a:spcBef>
            </a:pPr>
            <a:r>
              <a:rPr lang="en-US" sz="8227" u="none" strike="noStrike" spc="296" dirty="0">
                <a:solidFill>
                  <a:srgbClr val="08377C"/>
                </a:solidFill>
                <a:latin typeface="Montserrat Classic Bold"/>
                <a:ea typeface="Montserrat Classic Bold"/>
                <a:cs typeface="Montserrat Classic Bold"/>
                <a:sym typeface="Montserrat Classic Bold"/>
              </a:rPr>
              <a:t>Thank You!</a:t>
            </a:r>
          </a:p>
        </p:txBody>
      </p:sp>
      <p:sp>
        <p:nvSpPr>
          <p:cNvPr id="5" name="TextBox 5"/>
          <p:cNvSpPr txBox="1"/>
          <p:nvPr/>
        </p:nvSpPr>
        <p:spPr>
          <a:xfrm>
            <a:off x="1828800" y="3871595"/>
            <a:ext cx="6756508" cy="1717458"/>
          </a:xfrm>
          <a:prstGeom prst="rect">
            <a:avLst/>
          </a:prstGeom>
        </p:spPr>
        <p:txBody>
          <a:bodyPr lIns="0" tIns="0" rIns="0" bIns="0" rtlCol="0" anchor="t">
            <a:spAutoFit/>
          </a:bodyPr>
          <a:lstStyle/>
          <a:p>
            <a:pPr algn="ctr">
              <a:lnSpc>
                <a:spcPts val="3380"/>
              </a:lnSpc>
              <a:spcBef>
                <a:spcPct val="0"/>
              </a:spcBef>
            </a:pPr>
            <a:r>
              <a:rPr lang="en-US" sz="2600" dirty="0">
                <a:solidFill>
                  <a:srgbClr val="2A2E3A"/>
                </a:solidFill>
                <a:latin typeface="Montserrat"/>
                <a:ea typeface="Montserrat"/>
                <a:cs typeface="Montserrat"/>
                <a:sym typeface="Montserrat"/>
              </a:rPr>
              <a:t>Do you have any type of questions regarding to this Project</a:t>
            </a:r>
          </a:p>
          <a:p>
            <a:pPr algn="ctr">
              <a:lnSpc>
                <a:spcPts val="3380"/>
              </a:lnSpc>
              <a:spcBef>
                <a:spcPct val="0"/>
              </a:spcBef>
            </a:pPr>
            <a:r>
              <a:rPr lang="en-US" sz="2600" dirty="0">
                <a:solidFill>
                  <a:srgbClr val="2A2E3A"/>
                </a:solidFill>
                <a:latin typeface="Montserrat"/>
                <a:ea typeface="Montserrat"/>
                <a:cs typeface="Montserrat"/>
                <a:sym typeface="Montserrat"/>
              </a:rPr>
              <a:t>feel free to send a message on LinkedIn?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46248" y="4005471"/>
            <a:ext cx="526554" cy="532663"/>
            <a:chOff x="0" y="0"/>
            <a:chExt cx="119806" cy="121196"/>
          </a:xfrm>
        </p:grpSpPr>
        <p:sp>
          <p:nvSpPr>
            <p:cNvPr id="3" name="Freeform 3"/>
            <p:cNvSpPr/>
            <p:nvPr/>
          </p:nvSpPr>
          <p:spPr>
            <a:xfrm>
              <a:off x="0" y="0"/>
              <a:ext cx="119806" cy="121196"/>
            </a:xfrm>
            <a:custGeom>
              <a:avLst/>
              <a:gdLst/>
              <a:ahLst/>
              <a:cxnLst/>
              <a:rect l="l" t="t" r="r" b="b"/>
              <a:pathLst>
                <a:path w="119806" h="121196">
                  <a:moveTo>
                    <a:pt x="0" y="0"/>
                  </a:moveTo>
                  <a:lnTo>
                    <a:pt x="119806" y="0"/>
                  </a:lnTo>
                  <a:lnTo>
                    <a:pt x="119806" y="121196"/>
                  </a:lnTo>
                  <a:lnTo>
                    <a:pt x="0" y="121196"/>
                  </a:lnTo>
                  <a:close/>
                </a:path>
              </a:pathLst>
            </a:custGeom>
            <a:solidFill>
              <a:srgbClr val="08377C"/>
            </a:solidFill>
          </p:spPr>
        </p:sp>
        <p:sp>
          <p:nvSpPr>
            <p:cNvPr id="4" name="TextBox 4"/>
            <p:cNvSpPr txBox="1"/>
            <p:nvPr/>
          </p:nvSpPr>
          <p:spPr>
            <a:xfrm>
              <a:off x="0" y="-47625"/>
              <a:ext cx="119806" cy="168821"/>
            </a:xfrm>
            <a:prstGeom prst="rect">
              <a:avLst/>
            </a:prstGeom>
          </p:spPr>
          <p:txBody>
            <a:bodyPr lIns="50800" tIns="50800" rIns="50800" bIns="50800" rtlCol="0" anchor="ctr"/>
            <a:lstStyle/>
            <a:p>
              <a:pPr algn="ctr">
                <a:lnSpc>
                  <a:spcPts val="3359"/>
                </a:lnSpc>
              </a:pPr>
              <a:r>
                <a:rPr lang="en-US" sz="2399">
                  <a:solidFill>
                    <a:srgbClr val="FFFFFF"/>
                  </a:solidFill>
                  <a:latin typeface="Montserrat Classic Bold"/>
                  <a:ea typeface="Montserrat Classic Bold"/>
                  <a:cs typeface="Montserrat Classic Bold"/>
                  <a:sym typeface="Montserrat Classic Bold"/>
                </a:rPr>
                <a:t>01</a:t>
              </a:r>
            </a:p>
          </p:txBody>
        </p:sp>
      </p:grpSp>
      <p:grpSp>
        <p:nvGrpSpPr>
          <p:cNvPr id="5" name="Group 5"/>
          <p:cNvGrpSpPr/>
          <p:nvPr/>
        </p:nvGrpSpPr>
        <p:grpSpPr>
          <a:xfrm>
            <a:off x="1646248" y="5013642"/>
            <a:ext cx="526554" cy="532663"/>
            <a:chOff x="0" y="0"/>
            <a:chExt cx="119806" cy="121196"/>
          </a:xfrm>
        </p:grpSpPr>
        <p:sp>
          <p:nvSpPr>
            <p:cNvPr id="6" name="Freeform 6"/>
            <p:cNvSpPr/>
            <p:nvPr/>
          </p:nvSpPr>
          <p:spPr>
            <a:xfrm>
              <a:off x="0" y="0"/>
              <a:ext cx="119806" cy="121196"/>
            </a:xfrm>
            <a:custGeom>
              <a:avLst/>
              <a:gdLst/>
              <a:ahLst/>
              <a:cxnLst/>
              <a:rect l="l" t="t" r="r" b="b"/>
              <a:pathLst>
                <a:path w="119806" h="121196">
                  <a:moveTo>
                    <a:pt x="0" y="0"/>
                  </a:moveTo>
                  <a:lnTo>
                    <a:pt x="119806" y="0"/>
                  </a:lnTo>
                  <a:lnTo>
                    <a:pt x="119806" y="121196"/>
                  </a:lnTo>
                  <a:lnTo>
                    <a:pt x="0" y="121196"/>
                  </a:lnTo>
                  <a:close/>
                </a:path>
              </a:pathLst>
            </a:custGeom>
            <a:solidFill>
              <a:srgbClr val="08377C"/>
            </a:solidFill>
          </p:spPr>
        </p:sp>
        <p:sp>
          <p:nvSpPr>
            <p:cNvPr id="7" name="TextBox 7"/>
            <p:cNvSpPr txBox="1"/>
            <p:nvPr/>
          </p:nvSpPr>
          <p:spPr>
            <a:xfrm>
              <a:off x="0" y="-47625"/>
              <a:ext cx="119806" cy="168821"/>
            </a:xfrm>
            <a:prstGeom prst="rect">
              <a:avLst/>
            </a:prstGeom>
          </p:spPr>
          <p:txBody>
            <a:bodyPr lIns="50800" tIns="50800" rIns="50800" bIns="50800" rtlCol="0" anchor="ctr"/>
            <a:lstStyle/>
            <a:p>
              <a:pPr algn="ctr">
                <a:lnSpc>
                  <a:spcPts val="3359"/>
                </a:lnSpc>
              </a:pPr>
              <a:r>
                <a:rPr lang="en-US" sz="2399">
                  <a:solidFill>
                    <a:srgbClr val="FFFFFF"/>
                  </a:solidFill>
                  <a:latin typeface="Montserrat Classic Bold"/>
                  <a:ea typeface="Montserrat Classic Bold"/>
                  <a:cs typeface="Montserrat Classic Bold"/>
                  <a:sym typeface="Montserrat Classic Bold"/>
                </a:rPr>
                <a:t>02</a:t>
              </a:r>
            </a:p>
          </p:txBody>
        </p:sp>
      </p:grpSp>
      <p:grpSp>
        <p:nvGrpSpPr>
          <p:cNvPr id="8" name="Group 8"/>
          <p:cNvGrpSpPr/>
          <p:nvPr/>
        </p:nvGrpSpPr>
        <p:grpSpPr>
          <a:xfrm>
            <a:off x="1646248" y="6022555"/>
            <a:ext cx="526554" cy="532663"/>
            <a:chOff x="0" y="0"/>
            <a:chExt cx="119806" cy="121196"/>
          </a:xfrm>
        </p:grpSpPr>
        <p:sp>
          <p:nvSpPr>
            <p:cNvPr id="9" name="Freeform 9"/>
            <p:cNvSpPr/>
            <p:nvPr/>
          </p:nvSpPr>
          <p:spPr>
            <a:xfrm>
              <a:off x="0" y="0"/>
              <a:ext cx="119806" cy="121196"/>
            </a:xfrm>
            <a:custGeom>
              <a:avLst/>
              <a:gdLst/>
              <a:ahLst/>
              <a:cxnLst/>
              <a:rect l="l" t="t" r="r" b="b"/>
              <a:pathLst>
                <a:path w="119806" h="121196">
                  <a:moveTo>
                    <a:pt x="0" y="0"/>
                  </a:moveTo>
                  <a:lnTo>
                    <a:pt x="119806" y="0"/>
                  </a:lnTo>
                  <a:lnTo>
                    <a:pt x="119806" y="121196"/>
                  </a:lnTo>
                  <a:lnTo>
                    <a:pt x="0" y="121196"/>
                  </a:lnTo>
                  <a:close/>
                </a:path>
              </a:pathLst>
            </a:custGeom>
            <a:solidFill>
              <a:srgbClr val="08377C"/>
            </a:solidFill>
          </p:spPr>
        </p:sp>
        <p:sp>
          <p:nvSpPr>
            <p:cNvPr id="10" name="TextBox 10"/>
            <p:cNvSpPr txBox="1"/>
            <p:nvPr/>
          </p:nvSpPr>
          <p:spPr>
            <a:xfrm>
              <a:off x="0" y="-47625"/>
              <a:ext cx="119806" cy="168821"/>
            </a:xfrm>
            <a:prstGeom prst="rect">
              <a:avLst/>
            </a:prstGeom>
          </p:spPr>
          <p:txBody>
            <a:bodyPr lIns="50800" tIns="50800" rIns="50800" bIns="50800" rtlCol="0" anchor="ctr"/>
            <a:lstStyle/>
            <a:p>
              <a:pPr algn="ctr">
                <a:lnSpc>
                  <a:spcPts val="3359"/>
                </a:lnSpc>
              </a:pPr>
              <a:r>
                <a:rPr lang="en-US" sz="2399">
                  <a:solidFill>
                    <a:srgbClr val="FFFFFF"/>
                  </a:solidFill>
                  <a:latin typeface="Montserrat Classic Bold"/>
                  <a:ea typeface="Montserrat Classic Bold"/>
                  <a:cs typeface="Montserrat Classic Bold"/>
                  <a:sym typeface="Montserrat Classic Bold"/>
                </a:rPr>
                <a:t>03</a:t>
              </a:r>
            </a:p>
          </p:txBody>
        </p:sp>
      </p:grpSp>
      <p:grpSp>
        <p:nvGrpSpPr>
          <p:cNvPr id="11" name="Group 11"/>
          <p:cNvGrpSpPr/>
          <p:nvPr/>
        </p:nvGrpSpPr>
        <p:grpSpPr>
          <a:xfrm>
            <a:off x="1646248" y="6999633"/>
            <a:ext cx="526554" cy="532663"/>
            <a:chOff x="0" y="0"/>
            <a:chExt cx="119806" cy="121196"/>
          </a:xfrm>
        </p:grpSpPr>
        <p:sp>
          <p:nvSpPr>
            <p:cNvPr id="12" name="Freeform 12"/>
            <p:cNvSpPr/>
            <p:nvPr/>
          </p:nvSpPr>
          <p:spPr>
            <a:xfrm>
              <a:off x="0" y="0"/>
              <a:ext cx="119806" cy="121196"/>
            </a:xfrm>
            <a:custGeom>
              <a:avLst/>
              <a:gdLst/>
              <a:ahLst/>
              <a:cxnLst/>
              <a:rect l="l" t="t" r="r" b="b"/>
              <a:pathLst>
                <a:path w="119806" h="121196">
                  <a:moveTo>
                    <a:pt x="0" y="0"/>
                  </a:moveTo>
                  <a:lnTo>
                    <a:pt x="119806" y="0"/>
                  </a:lnTo>
                  <a:lnTo>
                    <a:pt x="119806" y="121196"/>
                  </a:lnTo>
                  <a:lnTo>
                    <a:pt x="0" y="121196"/>
                  </a:lnTo>
                  <a:close/>
                </a:path>
              </a:pathLst>
            </a:custGeom>
            <a:solidFill>
              <a:srgbClr val="08377C"/>
            </a:solidFill>
          </p:spPr>
        </p:sp>
        <p:sp>
          <p:nvSpPr>
            <p:cNvPr id="13" name="TextBox 13"/>
            <p:cNvSpPr txBox="1"/>
            <p:nvPr/>
          </p:nvSpPr>
          <p:spPr>
            <a:xfrm>
              <a:off x="0" y="-47625"/>
              <a:ext cx="119806" cy="168821"/>
            </a:xfrm>
            <a:prstGeom prst="rect">
              <a:avLst/>
            </a:prstGeom>
          </p:spPr>
          <p:txBody>
            <a:bodyPr lIns="50800" tIns="50800" rIns="50800" bIns="50800" rtlCol="0" anchor="ctr"/>
            <a:lstStyle/>
            <a:p>
              <a:pPr algn="ctr">
                <a:lnSpc>
                  <a:spcPts val="3359"/>
                </a:lnSpc>
              </a:pPr>
              <a:r>
                <a:rPr lang="en-US" sz="2399">
                  <a:solidFill>
                    <a:srgbClr val="FFFFFF"/>
                  </a:solidFill>
                  <a:latin typeface="Montserrat Classic Bold"/>
                  <a:ea typeface="Montserrat Classic Bold"/>
                  <a:cs typeface="Montserrat Classic Bold"/>
                  <a:sym typeface="Montserrat Classic Bold"/>
                </a:rPr>
                <a:t>04</a:t>
              </a:r>
            </a:p>
          </p:txBody>
        </p:sp>
      </p:grpSp>
      <p:grpSp>
        <p:nvGrpSpPr>
          <p:cNvPr id="14" name="Group 14"/>
          <p:cNvGrpSpPr/>
          <p:nvPr/>
        </p:nvGrpSpPr>
        <p:grpSpPr>
          <a:xfrm>
            <a:off x="1646248" y="7979971"/>
            <a:ext cx="526554" cy="532663"/>
            <a:chOff x="0" y="0"/>
            <a:chExt cx="119806" cy="121196"/>
          </a:xfrm>
        </p:grpSpPr>
        <p:sp>
          <p:nvSpPr>
            <p:cNvPr id="15" name="Freeform 15"/>
            <p:cNvSpPr/>
            <p:nvPr/>
          </p:nvSpPr>
          <p:spPr>
            <a:xfrm>
              <a:off x="0" y="0"/>
              <a:ext cx="119806" cy="121196"/>
            </a:xfrm>
            <a:custGeom>
              <a:avLst/>
              <a:gdLst/>
              <a:ahLst/>
              <a:cxnLst/>
              <a:rect l="l" t="t" r="r" b="b"/>
              <a:pathLst>
                <a:path w="119806" h="121196">
                  <a:moveTo>
                    <a:pt x="0" y="0"/>
                  </a:moveTo>
                  <a:lnTo>
                    <a:pt x="119806" y="0"/>
                  </a:lnTo>
                  <a:lnTo>
                    <a:pt x="119806" y="121196"/>
                  </a:lnTo>
                  <a:lnTo>
                    <a:pt x="0" y="121196"/>
                  </a:lnTo>
                  <a:close/>
                </a:path>
              </a:pathLst>
            </a:custGeom>
            <a:solidFill>
              <a:srgbClr val="08377C"/>
            </a:solidFill>
          </p:spPr>
        </p:sp>
        <p:sp>
          <p:nvSpPr>
            <p:cNvPr id="16" name="TextBox 16"/>
            <p:cNvSpPr txBox="1"/>
            <p:nvPr/>
          </p:nvSpPr>
          <p:spPr>
            <a:xfrm>
              <a:off x="0" y="-47625"/>
              <a:ext cx="119806" cy="168821"/>
            </a:xfrm>
            <a:prstGeom prst="rect">
              <a:avLst/>
            </a:prstGeom>
          </p:spPr>
          <p:txBody>
            <a:bodyPr lIns="50800" tIns="50800" rIns="50800" bIns="50800" rtlCol="0" anchor="ctr"/>
            <a:lstStyle/>
            <a:p>
              <a:pPr algn="ctr">
                <a:lnSpc>
                  <a:spcPts val="3359"/>
                </a:lnSpc>
              </a:pPr>
              <a:r>
                <a:rPr lang="en-US" sz="2399">
                  <a:solidFill>
                    <a:srgbClr val="FFFFFF"/>
                  </a:solidFill>
                  <a:latin typeface="Montserrat Classic Bold"/>
                  <a:ea typeface="Montserrat Classic Bold"/>
                  <a:cs typeface="Montserrat Classic Bold"/>
                  <a:sym typeface="Montserrat Classic Bold"/>
                </a:rPr>
                <a:t>05</a:t>
              </a:r>
            </a:p>
          </p:txBody>
        </p:sp>
      </p:grpSp>
      <p:grpSp>
        <p:nvGrpSpPr>
          <p:cNvPr id="17" name="Group 17"/>
          <p:cNvGrpSpPr/>
          <p:nvPr/>
        </p:nvGrpSpPr>
        <p:grpSpPr>
          <a:xfrm>
            <a:off x="1646248" y="8988885"/>
            <a:ext cx="526554" cy="532663"/>
            <a:chOff x="0" y="0"/>
            <a:chExt cx="119806" cy="121196"/>
          </a:xfrm>
        </p:grpSpPr>
        <p:sp>
          <p:nvSpPr>
            <p:cNvPr id="18" name="Freeform 18"/>
            <p:cNvSpPr/>
            <p:nvPr/>
          </p:nvSpPr>
          <p:spPr>
            <a:xfrm>
              <a:off x="0" y="0"/>
              <a:ext cx="119806" cy="121196"/>
            </a:xfrm>
            <a:custGeom>
              <a:avLst/>
              <a:gdLst/>
              <a:ahLst/>
              <a:cxnLst/>
              <a:rect l="l" t="t" r="r" b="b"/>
              <a:pathLst>
                <a:path w="119806" h="121196">
                  <a:moveTo>
                    <a:pt x="0" y="0"/>
                  </a:moveTo>
                  <a:lnTo>
                    <a:pt x="119806" y="0"/>
                  </a:lnTo>
                  <a:lnTo>
                    <a:pt x="119806" y="121196"/>
                  </a:lnTo>
                  <a:lnTo>
                    <a:pt x="0" y="121196"/>
                  </a:lnTo>
                  <a:close/>
                </a:path>
              </a:pathLst>
            </a:custGeom>
            <a:solidFill>
              <a:srgbClr val="08377C"/>
            </a:solidFill>
          </p:spPr>
        </p:sp>
        <p:sp>
          <p:nvSpPr>
            <p:cNvPr id="19" name="TextBox 19"/>
            <p:cNvSpPr txBox="1"/>
            <p:nvPr/>
          </p:nvSpPr>
          <p:spPr>
            <a:xfrm>
              <a:off x="0" y="-47625"/>
              <a:ext cx="119806" cy="168821"/>
            </a:xfrm>
            <a:prstGeom prst="rect">
              <a:avLst/>
            </a:prstGeom>
          </p:spPr>
          <p:txBody>
            <a:bodyPr lIns="50800" tIns="50800" rIns="50800" bIns="50800" rtlCol="0" anchor="ctr"/>
            <a:lstStyle/>
            <a:p>
              <a:pPr algn="ctr">
                <a:lnSpc>
                  <a:spcPts val="3359"/>
                </a:lnSpc>
              </a:pPr>
              <a:r>
                <a:rPr lang="en-US" sz="2399">
                  <a:solidFill>
                    <a:srgbClr val="FFFFFF"/>
                  </a:solidFill>
                  <a:latin typeface="Montserrat Classic Bold"/>
                  <a:ea typeface="Montserrat Classic Bold"/>
                  <a:cs typeface="Montserrat Classic Bold"/>
                  <a:sym typeface="Montserrat Classic Bold"/>
                </a:rPr>
                <a:t>06</a:t>
              </a:r>
            </a:p>
          </p:txBody>
        </p:sp>
      </p:grpSp>
      <p:sp>
        <p:nvSpPr>
          <p:cNvPr id="20" name="Freeform 20"/>
          <p:cNvSpPr/>
          <p:nvPr/>
        </p:nvSpPr>
        <p:spPr>
          <a:xfrm>
            <a:off x="9595777" y="876348"/>
            <a:ext cx="8476683" cy="8473151"/>
          </a:xfrm>
          <a:custGeom>
            <a:avLst/>
            <a:gdLst/>
            <a:ahLst/>
            <a:cxnLst/>
            <a:rect l="l" t="t" r="r" b="b"/>
            <a:pathLst>
              <a:path w="8476683" h="8473151">
                <a:moveTo>
                  <a:pt x="0" y="0"/>
                </a:moveTo>
                <a:lnTo>
                  <a:pt x="8476683" y="0"/>
                </a:lnTo>
                <a:lnTo>
                  <a:pt x="8476683" y="8473151"/>
                </a:lnTo>
                <a:lnTo>
                  <a:pt x="0" y="8473151"/>
                </a:lnTo>
                <a:lnTo>
                  <a:pt x="0" y="0"/>
                </a:lnTo>
                <a:close/>
              </a:path>
            </a:pathLst>
          </a:custGeom>
          <a:blipFill>
            <a:blip r:embed="rId2"/>
            <a:stretch>
              <a:fillRect/>
            </a:stretch>
          </a:blipFill>
        </p:spPr>
      </p:sp>
      <p:grpSp>
        <p:nvGrpSpPr>
          <p:cNvPr id="21" name="Group 21"/>
          <p:cNvGrpSpPr/>
          <p:nvPr/>
        </p:nvGrpSpPr>
        <p:grpSpPr>
          <a:xfrm>
            <a:off x="13955786" y="-254854"/>
            <a:ext cx="4632524" cy="10815226"/>
            <a:chOff x="0" y="0"/>
            <a:chExt cx="1220089" cy="2848455"/>
          </a:xfrm>
        </p:grpSpPr>
        <p:sp>
          <p:nvSpPr>
            <p:cNvPr id="22" name="Freeform 22"/>
            <p:cNvSpPr/>
            <p:nvPr/>
          </p:nvSpPr>
          <p:spPr>
            <a:xfrm>
              <a:off x="0" y="0"/>
              <a:ext cx="1220089" cy="2848455"/>
            </a:xfrm>
            <a:custGeom>
              <a:avLst/>
              <a:gdLst/>
              <a:ahLst/>
              <a:cxnLst/>
              <a:rect l="l" t="t" r="r" b="b"/>
              <a:pathLst>
                <a:path w="1220089" h="2848455">
                  <a:moveTo>
                    <a:pt x="0" y="0"/>
                  </a:moveTo>
                  <a:lnTo>
                    <a:pt x="1220089" y="0"/>
                  </a:lnTo>
                  <a:lnTo>
                    <a:pt x="1220089" y="2848455"/>
                  </a:lnTo>
                  <a:lnTo>
                    <a:pt x="0" y="2848455"/>
                  </a:lnTo>
                  <a:close/>
                </a:path>
              </a:pathLst>
            </a:custGeom>
            <a:solidFill>
              <a:srgbClr val="08377C"/>
            </a:solidFill>
          </p:spPr>
        </p:sp>
        <p:sp>
          <p:nvSpPr>
            <p:cNvPr id="23" name="TextBox 23"/>
            <p:cNvSpPr txBox="1"/>
            <p:nvPr/>
          </p:nvSpPr>
          <p:spPr>
            <a:xfrm>
              <a:off x="0" y="-47625"/>
              <a:ext cx="1220089" cy="289608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0292147" y="1635671"/>
            <a:ext cx="7015658" cy="701565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cap="sq">
              <a:noFill/>
              <a:prstDash val="solid"/>
              <a:miter/>
            </a:ln>
          </p:spPr>
        </p:sp>
        <p:sp>
          <p:nvSpPr>
            <p:cNvPr id="26" name="TextBox 26"/>
            <p:cNvSpPr txBox="1"/>
            <p:nvPr/>
          </p:nvSpPr>
          <p:spPr>
            <a:xfrm>
              <a:off x="76200" y="38100"/>
              <a:ext cx="660400" cy="698500"/>
            </a:xfrm>
            <a:prstGeom prst="rect">
              <a:avLst/>
            </a:prstGeom>
          </p:spPr>
          <p:txBody>
            <a:bodyPr lIns="50800" tIns="50800" rIns="50800" bIns="50800" rtlCol="0" anchor="ctr"/>
            <a:lstStyle/>
            <a:p>
              <a:pPr marL="0" lvl="0" indent="0" algn="ctr">
                <a:lnSpc>
                  <a:spcPts val="3079"/>
                </a:lnSpc>
                <a:spcBef>
                  <a:spcPct val="0"/>
                </a:spcBef>
              </a:pPr>
              <a:endParaRPr/>
            </a:p>
          </p:txBody>
        </p:sp>
      </p:grpSp>
      <p:grpSp>
        <p:nvGrpSpPr>
          <p:cNvPr id="27" name="Group 27"/>
          <p:cNvGrpSpPr/>
          <p:nvPr/>
        </p:nvGrpSpPr>
        <p:grpSpPr>
          <a:xfrm>
            <a:off x="10262527" y="1611432"/>
            <a:ext cx="7045278" cy="7045250"/>
            <a:chOff x="0" y="0"/>
            <a:chExt cx="6350000" cy="6349975"/>
          </a:xfrm>
        </p:grpSpPr>
        <p:sp>
          <p:nvSpPr>
            <p:cNvPr id="28" name="Freeform 2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a:stretch>
            </a:blipFill>
          </p:spPr>
        </p:sp>
      </p:grpSp>
      <p:sp>
        <p:nvSpPr>
          <p:cNvPr id="29" name="Freeform 29"/>
          <p:cNvSpPr/>
          <p:nvPr/>
        </p:nvSpPr>
        <p:spPr>
          <a:xfrm rot="-5400000">
            <a:off x="11952046" y="3265440"/>
            <a:ext cx="7715094" cy="3707614"/>
          </a:xfrm>
          <a:custGeom>
            <a:avLst/>
            <a:gdLst/>
            <a:ahLst/>
            <a:cxnLst/>
            <a:rect l="l" t="t" r="r" b="b"/>
            <a:pathLst>
              <a:path w="7715094" h="3707614">
                <a:moveTo>
                  <a:pt x="0" y="0"/>
                </a:moveTo>
                <a:lnTo>
                  <a:pt x="7715094" y="0"/>
                </a:lnTo>
                <a:lnTo>
                  <a:pt x="7715094" y="3707614"/>
                </a:lnTo>
                <a:lnTo>
                  <a:pt x="0" y="3707614"/>
                </a:lnTo>
                <a:lnTo>
                  <a:pt x="0" y="0"/>
                </a:lnTo>
                <a:close/>
              </a:path>
            </a:pathLst>
          </a:custGeom>
          <a:blipFill>
            <a:blip r:embed="rId4">
              <a:extLst>
                <a:ext uri="{96DAC541-7B7A-43D3-8B79-37D633B846F1}">
                  <asvg:svgBlip xmlns:asvg="http://schemas.microsoft.com/office/drawing/2016/SVG/main" r:embed="rId5"/>
                </a:ext>
              </a:extLst>
            </a:blip>
            <a:stretch>
              <a:fillRect t="-5935"/>
            </a:stretch>
          </a:blipFill>
        </p:spPr>
      </p:sp>
      <p:sp>
        <p:nvSpPr>
          <p:cNvPr id="30" name="TextBox 30"/>
          <p:cNvSpPr txBox="1"/>
          <p:nvPr/>
        </p:nvSpPr>
        <p:spPr>
          <a:xfrm>
            <a:off x="706519" y="1173282"/>
            <a:ext cx="4967583" cy="866775"/>
          </a:xfrm>
          <a:prstGeom prst="rect">
            <a:avLst/>
          </a:prstGeom>
        </p:spPr>
        <p:txBody>
          <a:bodyPr lIns="0" tIns="0" rIns="0" bIns="0" rtlCol="0" anchor="t">
            <a:spAutoFit/>
          </a:bodyPr>
          <a:lstStyle/>
          <a:p>
            <a:pPr marL="0" lvl="0" indent="0" algn="l">
              <a:lnSpc>
                <a:spcPts val="6762"/>
              </a:lnSpc>
              <a:spcBef>
                <a:spcPct val="0"/>
              </a:spcBef>
            </a:pPr>
            <a:r>
              <a:rPr lang="en-US" sz="5635" u="none" strike="noStrike" spc="202">
                <a:solidFill>
                  <a:srgbClr val="C34161"/>
                </a:solidFill>
                <a:latin typeface="Montserrat Classic Bold"/>
                <a:ea typeface="Montserrat Classic Bold"/>
                <a:cs typeface="Montserrat Classic Bold"/>
                <a:sym typeface="Montserrat Classic Bold"/>
              </a:rPr>
              <a:t>Table of </a:t>
            </a:r>
          </a:p>
        </p:txBody>
      </p:sp>
      <p:sp>
        <p:nvSpPr>
          <p:cNvPr id="31" name="TextBox 31"/>
          <p:cNvSpPr txBox="1"/>
          <p:nvPr/>
        </p:nvSpPr>
        <p:spPr>
          <a:xfrm>
            <a:off x="2640684" y="4038369"/>
            <a:ext cx="3230019" cy="514350"/>
          </a:xfrm>
          <a:prstGeom prst="rect">
            <a:avLst/>
          </a:prstGeom>
        </p:spPr>
        <p:txBody>
          <a:bodyPr lIns="0" tIns="0" rIns="0" bIns="0" rtlCol="0" anchor="t">
            <a:spAutoFit/>
          </a:bodyPr>
          <a:lstStyle/>
          <a:p>
            <a:pPr marL="0" lvl="0" indent="0" algn="l">
              <a:lnSpc>
                <a:spcPts val="4200"/>
              </a:lnSpc>
            </a:pPr>
            <a:r>
              <a:rPr lang="en-US" sz="3000" spc="89">
                <a:solidFill>
                  <a:srgbClr val="2A2E3A"/>
                </a:solidFill>
                <a:latin typeface="Montserrat"/>
                <a:ea typeface="Montserrat"/>
                <a:cs typeface="Montserrat"/>
                <a:sym typeface="Montserrat"/>
              </a:rPr>
              <a:t>Introduction</a:t>
            </a:r>
          </a:p>
        </p:txBody>
      </p:sp>
      <p:sp>
        <p:nvSpPr>
          <p:cNvPr id="32" name="TextBox 32"/>
          <p:cNvSpPr txBox="1"/>
          <p:nvPr/>
        </p:nvSpPr>
        <p:spPr>
          <a:xfrm>
            <a:off x="2640684" y="5055465"/>
            <a:ext cx="3889923" cy="514350"/>
          </a:xfrm>
          <a:prstGeom prst="rect">
            <a:avLst/>
          </a:prstGeom>
        </p:spPr>
        <p:txBody>
          <a:bodyPr lIns="0" tIns="0" rIns="0" bIns="0" rtlCol="0" anchor="t">
            <a:spAutoFit/>
          </a:bodyPr>
          <a:lstStyle/>
          <a:p>
            <a:pPr marL="0" lvl="0" indent="0" algn="l">
              <a:lnSpc>
                <a:spcPts val="4200"/>
              </a:lnSpc>
            </a:pPr>
            <a:r>
              <a:rPr lang="en-US" sz="3000" spc="89">
                <a:solidFill>
                  <a:srgbClr val="2A2E3A"/>
                </a:solidFill>
                <a:latin typeface="Montserrat"/>
                <a:ea typeface="Montserrat"/>
                <a:cs typeface="Montserrat"/>
                <a:sym typeface="Montserrat"/>
              </a:rPr>
              <a:t>Data Structure</a:t>
            </a:r>
          </a:p>
        </p:txBody>
      </p:sp>
      <p:sp>
        <p:nvSpPr>
          <p:cNvPr id="33" name="TextBox 33"/>
          <p:cNvSpPr txBox="1"/>
          <p:nvPr/>
        </p:nvSpPr>
        <p:spPr>
          <a:xfrm>
            <a:off x="2613513" y="5996360"/>
            <a:ext cx="3113517" cy="514350"/>
          </a:xfrm>
          <a:prstGeom prst="rect">
            <a:avLst/>
          </a:prstGeom>
        </p:spPr>
        <p:txBody>
          <a:bodyPr lIns="0" tIns="0" rIns="0" bIns="0" rtlCol="0" anchor="t">
            <a:spAutoFit/>
          </a:bodyPr>
          <a:lstStyle/>
          <a:p>
            <a:pPr marL="0" lvl="0" indent="0" algn="l">
              <a:lnSpc>
                <a:spcPts val="4200"/>
              </a:lnSpc>
            </a:pPr>
            <a:r>
              <a:rPr lang="en-US" sz="3000" spc="89">
                <a:solidFill>
                  <a:srgbClr val="2A2E3A"/>
                </a:solidFill>
                <a:latin typeface="Montserrat"/>
                <a:ea typeface="Montserrat"/>
                <a:cs typeface="Montserrat"/>
                <a:sym typeface="Montserrat"/>
              </a:rPr>
              <a:t>Data Cleaning</a:t>
            </a:r>
          </a:p>
        </p:txBody>
      </p:sp>
      <p:sp>
        <p:nvSpPr>
          <p:cNvPr id="34" name="TextBox 34"/>
          <p:cNvSpPr txBox="1"/>
          <p:nvPr/>
        </p:nvSpPr>
        <p:spPr>
          <a:xfrm>
            <a:off x="2613513" y="6894858"/>
            <a:ext cx="3230019" cy="588471"/>
          </a:xfrm>
          <a:prstGeom prst="rect">
            <a:avLst/>
          </a:prstGeom>
        </p:spPr>
        <p:txBody>
          <a:bodyPr lIns="0" tIns="0" rIns="0" bIns="0" rtlCol="0" anchor="t">
            <a:spAutoFit/>
          </a:bodyPr>
          <a:lstStyle/>
          <a:p>
            <a:pPr marL="0" lvl="0" indent="0" algn="l">
              <a:lnSpc>
                <a:spcPts val="4839"/>
              </a:lnSpc>
            </a:pPr>
            <a:r>
              <a:rPr lang="en-US" sz="3456" spc="103">
                <a:solidFill>
                  <a:srgbClr val="2A2E3A"/>
                </a:solidFill>
                <a:latin typeface="Montserrat"/>
                <a:ea typeface="Montserrat"/>
                <a:cs typeface="Montserrat"/>
                <a:sym typeface="Montserrat"/>
              </a:rPr>
              <a:t>Visualization</a:t>
            </a:r>
          </a:p>
        </p:txBody>
      </p:sp>
      <p:sp>
        <p:nvSpPr>
          <p:cNvPr id="35" name="TextBox 35"/>
          <p:cNvSpPr txBox="1"/>
          <p:nvPr/>
        </p:nvSpPr>
        <p:spPr>
          <a:xfrm>
            <a:off x="2613513" y="7911954"/>
            <a:ext cx="3257190" cy="588471"/>
          </a:xfrm>
          <a:prstGeom prst="rect">
            <a:avLst/>
          </a:prstGeom>
        </p:spPr>
        <p:txBody>
          <a:bodyPr lIns="0" tIns="0" rIns="0" bIns="0" rtlCol="0" anchor="t">
            <a:spAutoFit/>
          </a:bodyPr>
          <a:lstStyle/>
          <a:p>
            <a:pPr marL="0" lvl="0" indent="0" algn="l">
              <a:lnSpc>
                <a:spcPts val="4839"/>
              </a:lnSpc>
            </a:pPr>
            <a:r>
              <a:rPr lang="en-US" sz="3456" spc="103">
                <a:solidFill>
                  <a:srgbClr val="2A2E3A"/>
                </a:solidFill>
                <a:latin typeface="Montserrat"/>
                <a:ea typeface="Montserrat"/>
                <a:cs typeface="Montserrat"/>
                <a:sym typeface="Montserrat"/>
              </a:rPr>
              <a:t>Data depth</a:t>
            </a:r>
          </a:p>
        </p:txBody>
      </p:sp>
      <p:sp>
        <p:nvSpPr>
          <p:cNvPr id="36" name="TextBox 36"/>
          <p:cNvSpPr txBox="1"/>
          <p:nvPr/>
        </p:nvSpPr>
        <p:spPr>
          <a:xfrm>
            <a:off x="2613513" y="8933077"/>
            <a:ext cx="3257190" cy="588471"/>
          </a:xfrm>
          <a:prstGeom prst="rect">
            <a:avLst/>
          </a:prstGeom>
        </p:spPr>
        <p:txBody>
          <a:bodyPr lIns="0" tIns="0" rIns="0" bIns="0" rtlCol="0" anchor="t">
            <a:spAutoFit/>
          </a:bodyPr>
          <a:lstStyle/>
          <a:p>
            <a:pPr marL="0" lvl="0" indent="0" algn="l">
              <a:lnSpc>
                <a:spcPts val="4839"/>
              </a:lnSpc>
            </a:pPr>
            <a:r>
              <a:rPr lang="en-US" sz="3456" spc="103">
                <a:solidFill>
                  <a:srgbClr val="2A2E3A"/>
                </a:solidFill>
                <a:latin typeface="Montserrat"/>
                <a:ea typeface="Montserrat"/>
                <a:cs typeface="Montserrat"/>
                <a:sym typeface="Montserrat"/>
              </a:rPr>
              <a:t>conclusion</a:t>
            </a:r>
          </a:p>
        </p:txBody>
      </p:sp>
      <p:sp>
        <p:nvSpPr>
          <p:cNvPr id="37" name="TextBox 37"/>
          <p:cNvSpPr txBox="1"/>
          <p:nvPr/>
        </p:nvSpPr>
        <p:spPr>
          <a:xfrm>
            <a:off x="2416912" y="2201488"/>
            <a:ext cx="5444548" cy="1033974"/>
          </a:xfrm>
          <a:prstGeom prst="rect">
            <a:avLst/>
          </a:prstGeom>
        </p:spPr>
        <p:txBody>
          <a:bodyPr lIns="0" tIns="0" rIns="0" bIns="0" rtlCol="0" anchor="t">
            <a:spAutoFit/>
          </a:bodyPr>
          <a:lstStyle/>
          <a:p>
            <a:pPr marL="0" lvl="0" indent="0" algn="l">
              <a:lnSpc>
                <a:spcPts val="8151"/>
              </a:lnSpc>
              <a:spcBef>
                <a:spcPct val="0"/>
              </a:spcBef>
            </a:pPr>
            <a:r>
              <a:rPr lang="en-US" sz="6792" u="none" strike="noStrike" spc="224">
                <a:solidFill>
                  <a:srgbClr val="08377C"/>
                </a:solidFill>
                <a:latin typeface="Montserrat Classic Bold"/>
                <a:ea typeface="Montserrat Classic Bold"/>
                <a:cs typeface="Montserrat Classic Bold"/>
                <a:sym typeface="Montserrat Classic Bold"/>
              </a:rPr>
              <a:t>Contents</a:t>
            </a:r>
          </a:p>
        </p:txBody>
      </p:sp>
      <p:sp>
        <p:nvSpPr>
          <p:cNvPr id="38" name="Freeform 38"/>
          <p:cNvSpPr/>
          <p:nvPr/>
        </p:nvSpPr>
        <p:spPr>
          <a:xfrm>
            <a:off x="5139185" y="-5610456"/>
            <a:ext cx="9022634" cy="9258300"/>
          </a:xfrm>
          <a:custGeom>
            <a:avLst/>
            <a:gdLst/>
            <a:ahLst/>
            <a:cxnLst/>
            <a:rect l="l" t="t" r="r" b="b"/>
            <a:pathLst>
              <a:path w="9022634" h="9258300">
                <a:moveTo>
                  <a:pt x="0" y="0"/>
                </a:moveTo>
                <a:lnTo>
                  <a:pt x="9022635" y="0"/>
                </a:lnTo>
                <a:lnTo>
                  <a:pt x="9022635" y="9258300"/>
                </a:lnTo>
                <a:lnTo>
                  <a:pt x="0" y="92583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9" name="Freeform 39"/>
          <p:cNvSpPr/>
          <p:nvPr/>
        </p:nvSpPr>
        <p:spPr>
          <a:xfrm rot="-1766807">
            <a:off x="474537" y="6894123"/>
            <a:ext cx="12112141" cy="9843868"/>
          </a:xfrm>
          <a:custGeom>
            <a:avLst/>
            <a:gdLst/>
            <a:ahLst/>
            <a:cxnLst/>
            <a:rect l="l" t="t" r="r" b="b"/>
            <a:pathLst>
              <a:path w="12112141" h="9843868">
                <a:moveTo>
                  <a:pt x="0" y="0"/>
                </a:moveTo>
                <a:lnTo>
                  <a:pt x="12112141" y="0"/>
                </a:lnTo>
                <a:lnTo>
                  <a:pt x="12112141" y="9843868"/>
                </a:lnTo>
                <a:lnTo>
                  <a:pt x="0" y="9843868"/>
                </a:lnTo>
                <a:lnTo>
                  <a:pt x="0" y="0"/>
                </a:lnTo>
                <a:close/>
              </a:path>
            </a:pathLst>
          </a:custGeom>
          <a:blipFill>
            <a:blip r:embed="rId8">
              <a:alphaModFix amt="50000"/>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chemeClr val="bg1"/>
          </a:solidFill>
        </p:spPr>
      </p:sp>
      <p:sp>
        <p:nvSpPr>
          <p:cNvPr id="3" name="Freeform 3"/>
          <p:cNvSpPr/>
          <p:nvPr/>
        </p:nvSpPr>
        <p:spPr>
          <a:xfrm>
            <a:off x="10434428" y="1402945"/>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3662994" y="337474"/>
            <a:ext cx="4296549" cy="9570246"/>
            <a:chOff x="0" y="0"/>
            <a:chExt cx="1131601" cy="2520559"/>
          </a:xfrm>
        </p:grpSpPr>
        <p:sp>
          <p:nvSpPr>
            <p:cNvPr id="5" name="Freeform 5"/>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34161"/>
            </a:solidFill>
          </p:spPr>
        </p:sp>
        <p:sp>
          <p:nvSpPr>
            <p:cNvPr id="6" name="TextBox 6"/>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7" name="Freeform 7"/>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4"/>
            <a:stretch>
              <a:fillRect t="-86495"/>
            </a:stretch>
          </a:blipFill>
        </p:spPr>
      </p:sp>
      <p:sp>
        <p:nvSpPr>
          <p:cNvPr id="8" name="Freeform 8"/>
          <p:cNvSpPr/>
          <p:nvPr/>
        </p:nvSpPr>
        <p:spPr>
          <a:xfrm>
            <a:off x="14127425" y="2414318"/>
            <a:ext cx="3367686" cy="5552957"/>
          </a:xfrm>
          <a:custGeom>
            <a:avLst/>
            <a:gdLst/>
            <a:ahLst/>
            <a:cxnLst/>
            <a:rect l="l" t="t" r="r" b="b"/>
            <a:pathLst>
              <a:path w="3367686" h="5552957">
                <a:moveTo>
                  <a:pt x="0" y="0"/>
                </a:moveTo>
                <a:lnTo>
                  <a:pt x="3367686" y="0"/>
                </a:lnTo>
                <a:lnTo>
                  <a:pt x="3367686" y="5552958"/>
                </a:lnTo>
                <a:lnTo>
                  <a:pt x="0" y="5552958"/>
                </a:lnTo>
                <a:lnTo>
                  <a:pt x="0" y="0"/>
                </a:lnTo>
                <a:close/>
              </a:path>
            </a:pathLst>
          </a:custGeom>
          <a:blipFill>
            <a:blip r:embed="rId5"/>
            <a:stretch>
              <a:fillRect l="-14155" r="-50733"/>
            </a:stretch>
          </a:blipFill>
        </p:spPr>
      </p:sp>
      <p:grpSp>
        <p:nvGrpSpPr>
          <p:cNvPr id="9" name="Group 9"/>
          <p:cNvGrpSpPr/>
          <p:nvPr/>
        </p:nvGrpSpPr>
        <p:grpSpPr>
          <a:xfrm>
            <a:off x="1028700" y="2970632"/>
            <a:ext cx="11669476" cy="6087491"/>
            <a:chOff x="0" y="0"/>
            <a:chExt cx="4471081" cy="2332381"/>
          </a:xfrm>
        </p:grpSpPr>
        <p:sp>
          <p:nvSpPr>
            <p:cNvPr id="10" name="Freeform 10"/>
            <p:cNvSpPr/>
            <p:nvPr/>
          </p:nvSpPr>
          <p:spPr>
            <a:xfrm>
              <a:off x="0" y="0"/>
              <a:ext cx="4471081" cy="2332381"/>
            </a:xfrm>
            <a:custGeom>
              <a:avLst/>
              <a:gdLst/>
              <a:ahLst/>
              <a:cxnLst/>
              <a:rect l="l" t="t" r="r" b="b"/>
              <a:pathLst>
                <a:path w="4471081" h="2332381">
                  <a:moveTo>
                    <a:pt x="0" y="0"/>
                  </a:moveTo>
                  <a:lnTo>
                    <a:pt x="4471081" y="0"/>
                  </a:lnTo>
                  <a:lnTo>
                    <a:pt x="4471081" y="2332381"/>
                  </a:lnTo>
                  <a:lnTo>
                    <a:pt x="0" y="2332381"/>
                  </a:lnTo>
                  <a:close/>
                </a:path>
              </a:pathLst>
            </a:custGeom>
            <a:solidFill>
              <a:srgbClr val="EFEFEF"/>
            </a:solidFill>
          </p:spPr>
        </p:sp>
        <p:sp>
          <p:nvSpPr>
            <p:cNvPr id="11" name="TextBox 11"/>
            <p:cNvSpPr txBox="1"/>
            <p:nvPr/>
          </p:nvSpPr>
          <p:spPr>
            <a:xfrm>
              <a:off x="0" y="-19050"/>
              <a:ext cx="4471081" cy="2351431"/>
            </a:xfrm>
            <a:prstGeom prst="rect">
              <a:avLst/>
            </a:prstGeom>
          </p:spPr>
          <p:txBody>
            <a:bodyPr lIns="50800" tIns="50800" rIns="50800" bIns="50800" rtlCol="0" anchor="ctr"/>
            <a:lstStyle/>
            <a:p>
              <a:pPr algn="ctr">
                <a:lnSpc>
                  <a:spcPts val="2859"/>
                </a:lnSpc>
              </a:pPr>
              <a:endParaRPr/>
            </a:p>
          </p:txBody>
        </p:sp>
      </p:grpSp>
      <p:sp>
        <p:nvSpPr>
          <p:cNvPr id="12" name="TextBox 12"/>
          <p:cNvSpPr txBox="1"/>
          <p:nvPr/>
        </p:nvSpPr>
        <p:spPr>
          <a:xfrm>
            <a:off x="1668539" y="3700076"/>
            <a:ext cx="10700269" cy="4267200"/>
          </a:xfrm>
          <a:prstGeom prst="rect">
            <a:avLst/>
          </a:prstGeom>
        </p:spPr>
        <p:txBody>
          <a:bodyPr lIns="0" tIns="0" rIns="0" bIns="0" rtlCol="0" anchor="t">
            <a:spAutoFit/>
          </a:bodyPr>
          <a:lstStyle/>
          <a:p>
            <a:pPr marL="0" lvl="0" indent="0" algn="l">
              <a:lnSpc>
                <a:spcPts val="3449"/>
              </a:lnSpc>
              <a:spcBef>
                <a:spcPct val="0"/>
              </a:spcBef>
            </a:pPr>
            <a:r>
              <a:rPr lang="en-US" sz="2499" spc="244">
                <a:solidFill>
                  <a:srgbClr val="231F20"/>
                </a:solidFill>
                <a:latin typeface="Montserrat"/>
                <a:ea typeface="Montserrat"/>
                <a:cs typeface="Montserrat"/>
                <a:sym typeface="Montserrat"/>
              </a:rPr>
              <a:t>The Diwali Sales Analysis Dataset offers insights into consumer behavior and sales trends during the Diwali festival. Analysts can determine which products sold the most, identify the states with the highest purchases, and analyze the buying habits of different occupations. Additionally, the dataset allows for a comparison of shopping patterns between male and female consumers, making it a valuable tool for retailers and marketers aiming to optimize their strategies during this peak shopping season.</a:t>
            </a:r>
          </a:p>
        </p:txBody>
      </p:sp>
      <p:sp>
        <p:nvSpPr>
          <p:cNvPr id="13" name="Freeform 13"/>
          <p:cNvSpPr/>
          <p:nvPr/>
        </p:nvSpPr>
        <p:spPr>
          <a:xfrm>
            <a:off x="808542" y="1028700"/>
            <a:ext cx="846653" cy="748490"/>
          </a:xfrm>
          <a:custGeom>
            <a:avLst/>
            <a:gdLst/>
            <a:ahLst/>
            <a:cxnLst/>
            <a:rect l="l" t="t" r="r" b="b"/>
            <a:pathLst>
              <a:path w="846653" h="748490">
                <a:moveTo>
                  <a:pt x="0" y="0"/>
                </a:moveTo>
                <a:lnTo>
                  <a:pt x="846653" y="0"/>
                </a:lnTo>
                <a:lnTo>
                  <a:pt x="846653" y="748490"/>
                </a:lnTo>
                <a:lnTo>
                  <a:pt x="0" y="748490"/>
                </a:lnTo>
                <a:lnTo>
                  <a:pt x="0" y="0"/>
                </a:lnTo>
                <a:close/>
              </a:path>
            </a:pathLst>
          </a:custGeom>
          <a:blipFill>
            <a:blip r:embed="rId6"/>
            <a:stretch>
              <a:fillRect/>
            </a:stretch>
          </a:blipFill>
        </p:spPr>
      </p:sp>
      <p:sp>
        <p:nvSpPr>
          <p:cNvPr id="14" name="TextBox 14"/>
          <p:cNvSpPr txBox="1"/>
          <p:nvPr/>
        </p:nvSpPr>
        <p:spPr>
          <a:xfrm>
            <a:off x="1972541" y="942975"/>
            <a:ext cx="12430430" cy="763905"/>
          </a:xfrm>
          <a:prstGeom prst="rect">
            <a:avLst/>
          </a:prstGeom>
        </p:spPr>
        <p:txBody>
          <a:bodyPr lIns="0" tIns="0" rIns="0" bIns="0" rtlCol="0" anchor="t">
            <a:spAutoFit/>
          </a:bodyPr>
          <a:lstStyle/>
          <a:p>
            <a:pPr algn="l">
              <a:lnSpc>
                <a:spcPts val="6209"/>
              </a:lnSpc>
            </a:pPr>
            <a:r>
              <a:rPr lang="en-US" sz="4500" spc="441">
                <a:solidFill>
                  <a:srgbClr val="08377C"/>
                </a:solidFill>
                <a:latin typeface="Montserrat Classic Bold"/>
                <a:ea typeface="Montserrat Classic Bold"/>
                <a:cs typeface="Montserrat Classic Bold"/>
                <a:sym typeface="Montserrat Classic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chemeClr val="bg1"/>
          </a:solidFill>
        </p:spPr>
      </p:sp>
      <p:sp>
        <p:nvSpPr>
          <p:cNvPr id="3" name="Freeform 3"/>
          <p:cNvSpPr/>
          <p:nvPr/>
        </p:nvSpPr>
        <p:spPr>
          <a:xfrm rot="7659121">
            <a:off x="14263861" y="-3824434"/>
            <a:ext cx="7629294" cy="7828566"/>
          </a:xfrm>
          <a:custGeom>
            <a:avLst/>
            <a:gdLst/>
            <a:ahLst/>
            <a:cxnLst/>
            <a:rect l="l" t="t" r="r" b="b"/>
            <a:pathLst>
              <a:path w="7629294" h="7828566">
                <a:moveTo>
                  <a:pt x="0" y="0"/>
                </a:moveTo>
                <a:lnTo>
                  <a:pt x="7629293" y="0"/>
                </a:lnTo>
                <a:lnTo>
                  <a:pt x="7629293"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234423" y="-4633289"/>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5422202" y="3859288"/>
            <a:ext cx="10522510" cy="1284212"/>
          </a:xfrm>
          <a:prstGeom prst="rect">
            <a:avLst/>
          </a:prstGeom>
        </p:spPr>
        <p:txBody>
          <a:bodyPr lIns="0" tIns="0" rIns="0" bIns="0" rtlCol="0" anchor="t">
            <a:spAutoFit/>
          </a:bodyPr>
          <a:lstStyle/>
          <a:p>
            <a:pPr algn="ctr">
              <a:lnSpc>
                <a:spcPts val="10450"/>
              </a:lnSpc>
            </a:pPr>
            <a:r>
              <a:rPr lang="en-US" sz="7572" spc="742">
                <a:solidFill>
                  <a:srgbClr val="231F20"/>
                </a:solidFill>
                <a:latin typeface="Montserrat Classic Bold"/>
                <a:ea typeface="Montserrat Classic Bold"/>
                <a:cs typeface="Montserrat Classic Bold"/>
                <a:sym typeface="Montserrat Classic Bold"/>
              </a:rPr>
              <a:t>DATA STRUCTURE</a:t>
            </a:r>
          </a:p>
        </p:txBody>
      </p:sp>
      <p:sp>
        <p:nvSpPr>
          <p:cNvPr id="6" name="Freeform 6"/>
          <p:cNvSpPr/>
          <p:nvPr/>
        </p:nvSpPr>
        <p:spPr>
          <a:xfrm>
            <a:off x="4958477" y="6350138"/>
            <a:ext cx="9022634" cy="9258300"/>
          </a:xfrm>
          <a:custGeom>
            <a:avLst/>
            <a:gdLst/>
            <a:ahLst/>
            <a:cxnLst/>
            <a:rect l="l" t="t" r="r" b="b"/>
            <a:pathLst>
              <a:path w="9022634" h="9258300">
                <a:moveTo>
                  <a:pt x="0" y="0"/>
                </a:moveTo>
                <a:lnTo>
                  <a:pt x="9022635" y="0"/>
                </a:lnTo>
                <a:lnTo>
                  <a:pt x="9022635" y="9258300"/>
                </a:lnTo>
                <a:lnTo>
                  <a:pt x="0" y="92583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4270753" y="4120582"/>
            <a:ext cx="894974" cy="894974"/>
          </a:xfrm>
          <a:custGeom>
            <a:avLst/>
            <a:gdLst/>
            <a:ahLst/>
            <a:cxnLst/>
            <a:rect l="l" t="t" r="r" b="b"/>
            <a:pathLst>
              <a:path w="894974" h="894974">
                <a:moveTo>
                  <a:pt x="0" y="0"/>
                </a:moveTo>
                <a:lnTo>
                  <a:pt x="894974" y="0"/>
                </a:lnTo>
                <a:lnTo>
                  <a:pt x="894974" y="894974"/>
                </a:lnTo>
                <a:lnTo>
                  <a:pt x="0" y="8949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924669" y="807211"/>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662994" y="0"/>
            <a:ext cx="4625006" cy="10287000"/>
            <a:chOff x="0" y="0"/>
            <a:chExt cx="1218109" cy="2709333"/>
          </a:xfrm>
        </p:grpSpPr>
        <p:sp>
          <p:nvSpPr>
            <p:cNvPr id="4" name="Freeform 4"/>
            <p:cNvSpPr/>
            <p:nvPr/>
          </p:nvSpPr>
          <p:spPr>
            <a:xfrm>
              <a:off x="0" y="0"/>
              <a:ext cx="1218109" cy="2709333"/>
            </a:xfrm>
            <a:custGeom>
              <a:avLst/>
              <a:gdLst/>
              <a:ahLst/>
              <a:cxnLst/>
              <a:rect l="l" t="t" r="r" b="b"/>
              <a:pathLst>
                <a:path w="1218109" h="2709333">
                  <a:moveTo>
                    <a:pt x="0" y="0"/>
                  </a:moveTo>
                  <a:lnTo>
                    <a:pt x="1218109" y="0"/>
                  </a:lnTo>
                  <a:lnTo>
                    <a:pt x="1218109" y="2709333"/>
                  </a:lnTo>
                  <a:lnTo>
                    <a:pt x="0" y="2709333"/>
                  </a:lnTo>
                  <a:close/>
                </a:path>
              </a:pathLst>
            </a:custGeom>
            <a:solidFill>
              <a:srgbClr val="0063A1"/>
            </a:solidFill>
          </p:spPr>
        </p:sp>
        <p:sp>
          <p:nvSpPr>
            <p:cNvPr id="5" name="TextBox 5"/>
            <p:cNvSpPr txBox="1"/>
            <p:nvPr/>
          </p:nvSpPr>
          <p:spPr>
            <a:xfrm>
              <a:off x="0" y="-19050"/>
              <a:ext cx="1218109" cy="2728383"/>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968843" y="-3156243"/>
            <a:ext cx="4013307" cy="5363631"/>
          </a:xfrm>
          <a:custGeom>
            <a:avLst/>
            <a:gdLst/>
            <a:ahLst/>
            <a:cxnLst/>
            <a:rect l="l" t="t" r="r" b="b"/>
            <a:pathLst>
              <a:path w="4013307" h="5363631">
                <a:moveTo>
                  <a:pt x="0" y="0"/>
                </a:moveTo>
                <a:lnTo>
                  <a:pt x="4013308" y="0"/>
                </a:lnTo>
                <a:lnTo>
                  <a:pt x="4013308" y="5363631"/>
                </a:lnTo>
                <a:lnTo>
                  <a:pt x="0" y="5363631"/>
                </a:lnTo>
                <a:lnTo>
                  <a:pt x="0" y="0"/>
                </a:lnTo>
                <a:close/>
              </a:path>
            </a:pathLst>
          </a:custGeom>
          <a:blipFill>
            <a:blip r:embed="rId4"/>
            <a:stretch>
              <a:fillRect b="-12326"/>
            </a:stretch>
          </a:blipFill>
        </p:spPr>
      </p:sp>
      <p:sp>
        <p:nvSpPr>
          <p:cNvPr id="7" name="Freeform 7"/>
          <p:cNvSpPr/>
          <p:nvPr/>
        </p:nvSpPr>
        <p:spPr>
          <a:xfrm>
            <a:off x="13968843" y="8726308"/>
            <a:ext cx="4013307" cy="5244372"/>
          </a:xfrm>
          <a:custGeom>
            <a:avLst/>
            <a:gdLst/>
            <a:ahLst/>
            <a:cxnLst/>
            <a:rect l="l" t="t" r="r" b="b"/>
            <a:pathLst>
              <a:path w="4013307" h="5244372">
                <a:moveTo>
                  <a:pt x="0" y="0"/>
                </a:moveTo>
                <a:lnTo>
                  <a:pt x="4013308" y="0"/>
                </a:lnTo>
                <a:lnTo>
                  <a:pt x="4013308" y="5244371"/>
                </a:lnTo>
                <a:lnTo>
                  <a:pt x="0" y="5244371"/>
                </a:lnTo>
                <a:lnTo>
                  <a:pt x="0" y="0"/>
                </a:lnTo>
                <a:close/>
              </a:path>
            </a:pathLst>
          </a:custGeom>
          <a:blipFill>
            <a:blip r:embed="rId4"/>
            <a:stretch>
              <a:fillRect t="-14880"/>
            </a:stretch>
          </a:blipFill>
        </p:spPr>
      </p:sp>
      <p:sp>
        <p:nvSpPr>
          <p:cNvPr id="8" name="Freeform 8"/>
          <p:cNvSpPr/>
          <p:nvPr/>
        </p:nvSpPr>
        <p:spPr>
          <a:xfrm>
            <a:off x="13968843" y="2814175"/>
            <a:ext cx="4013307" cy="5244372"/>
          </a:xfrm>
          <a:custGeom>
            <a:avLst/>
            <a:gdLst/>
            <a:ahLst/>
            <a:cxnLst/>
            <a:rect l="l" t="t" r="r" b="b"/>
            <a:pathLst>
              <a:path w="4013307" h="5244372">
                <a:moveTo>
                  <a:pt x="0" y="0"/>
                </a:moveTo>
                <a:lnTo>
                  <a:pt x="4013308" y="0"/>
                </a:lnTo>
                <a:lnTo>
                  <a:pt x="4013308" y="5244372"/>
                </a:lnTo>
                <a:lnTo>
                  <a:pt x="0" y="5244372"/>
                </a:lnTo>
                <a:lnTo>
                  <a:pt x="0" y="0"/>
                </a:lnTo>
                <a:close/>
              </a:path>
            </a:pathLst>
          </a:custGeom>
          <a:blipFill>
            <a:blip r:embed="rId4"/>
            <a:stretch>
              <a:fillRect t="-7440" b="-7440"/>
            </a:stretch>
          </a:blipFill>
        </p:spPr>
      </p:sp>
      <p:sp>
        <p:nvSpPr>
          <p:cNvPr id="9" name="TextBox 9"/>
          <p:cNvSpPr txBox="1"/>
          <p:nvPr/>
        </p:nvSpPr>
        <p:spPr>
          <a:xfrm>
            <a:off x="637458" y="1531113"/>
            <a:ext cx="9572539" cy="676275"/>
          </a:xfrm>
          <a:prstGeom prst="rect">
            <a:avLst/>
          </a:prstGeom>
        </p:spPr>
        <p:txBody>
          <a:bodyPr lIns="0" tIns="0" rIns="0" bIns="0" rtlCol="0" anchor="t">
            <a:spAutoFit/>
          </a:bodyPr>
          <a:lstStyle/>
          <a:p>
            <a:pPr marL="0" lvl="0" indent="0" algn="l">
              <a:lnSpc>
                <a:spcPts val="5399"/>
              </a:lnSpc>
              <a:spcBef>
                <a:spcPct val="0"/>
              </a:spcBef>
            </a:pPr>
            <a:r>
              <a:rPr lang="en-US" sz="4499" spc="161">
                <a:solidFill>
                  <a:srgbClr val="0063A1"/>
                </a:solidFill>
                <a:latin typeface="Montserrat Classic Bold"/>
                <a:ea typeface="Montserrat Classic Bold"/>
                <a:cs typeface="Montserrat Classic Bold"/>
                <a:sym typeface="Montserrat Classic Bold"/>
              </a:rPr>
              <a:t>Diwali Data Analysis Column</a:t>
            </a:r>
          </a:p>
        </p:txBody>
      </p:sp>
      <p:sp>
        <p:nvSpPr>
          <p:cNvPr id="10" name="TextBox 10"/>
          <p:cNvSpPr txBox="1"/>
          <p:nvPr/>
        </p:nvSpPr>
        <p:spPr>
          <a:xfrm>
            <a:off x="637458" y="2668137"/>
            <a:ext cx="10228789" cy="6590163"/>
          </a:xfrm>
          <a:prstGeom prst="rect">
            <a:avLst/>
          </a:prstGeom>
        </p:spPr>
        <p:txBody>
          <a:bodyPr lIns="0" tIns="0" rIns="0" bIns="0" rtlCol="0" anchor="t">
            <a:spAutoFit/>
          </a:bodyPr>
          <a:lstStyle/>
          <a:p>
            <a:pPr marL="581710" lvl="1" indent="-290855" algn="l">
              <a:lnSpc>
                <a:spcPts val="3772"/>
              </a:lnSpc>
              <a:buFont typeface="Arial"/>
              <a:buChar char="•"/>
            </a:pPr>
            <a:r>
              <a:rPr lang="en-US" sz="2694">
                <a:solidFill>
                  <a:srgbClr val="010101"/>
                </a:solidFill>
                <a:latin typeface="Montserrat Bold"/>
                <a:ea typeface="Montserrat Bold"/>
                <a:cs typeface="Montserrat Bold"/>
                <a:sym typeface="Montserrat Bold"/>
              </a:rPr>
              <a:t>User_ID:</a:t>
            </a:r>
            <a:r>
              <a:rPr lang="en-US" sz="2694">
                <a:solidFill>
                  <a:srgbClr val="010101"/>
                </a:solidFill>
                <a:latin typeface="Montserrat"/>
                <a:ea typeface="Montserrat"/>
                <a:cs typeface="Montserrat"/>
                <a:sym typeface="Montserrat"/>
              </a:rPr>
              <a:t> Unique identifier for each customer. </a:t>
            </a:r>
          </a:p>
          <a:p>
            <a:pPr marL="581710" lvl="1" indent="-290855" algn="l">
              <a:lnSpc>
                <a:spcPts val="3772"/>
              </a:lnSpc>
              <a:buFont typeface="Arial"/>
              <a:buChar char="•"/>
            </a:pPr>
            <a:r>
              <a:rPr lang="en-US" sz="2694">
                <a:solidFill>
                  <a:srgbClr val="010101"/>
                </a:solidFill>
                <a:latin typeface="Montserrat Bold"/>
                <a:ea typeface="Montserrat Bold"/>
                <a:cs typeface="Montserrat Bold"/>
                <a:sym typeface="Montserrat Bold"/>
              </a:rPr>
              <a:t>Cust_name:</a:t>
            </a:r>
            <a:r>
              <a:rPr lang="en-US" sz="2694">
                <a:solidFill>
                  <a:srgbClr val="010101"/>
                </a:solidFill>
                <a:latin typeface="Montserrat"/>
                <a:ea typeface="Montserrat"/>
                <a:cs typeface="Montserrat"/>
                <a:sym typeface="Montserrat"/>
              </a:rPr>
              <a:t> Name of the customer. </a:t>
            </a:r>
          </a:p>
          <a:p>
            <a:pPr marL="581710" lvl="1" indent="-290855" algn="l">
              <a:lnSpc>
                <a:spcPts val="3772"/>
              </a:lnSpc>
              <a:buFont typeface="Arial"/>
              <a:buChar char="•"/>
            </a:pPr>
            <a:r>
              <a:rPr lang="en-US" sz="2694">
                <a:solidFill>
                  <a:srgbClr val="010101"/>
                </a:solidFill>
                <a:latin typeface="Montserrat Bold"/>
                <a:ea typeface="Montserrat Bold"/>
                <a:cs typeface="Montserrat Bold"/>
                <a:sym typeface="Montserrat Bold"/>
              </a:rPr>
              <a:t>Product_ID:</a:t>
            </a:r>
            <a:r>
              <a:rPr lang="en-US" sz="2694">
                <a:solidFill>
                  <a:srgbClr val="010101"/>
                </a:solidFill>
                <a:latin typeface="Montserrat"/>
                <a:ea typeface="Montserrat"/>
                <a:cs typeface="Montserrat"/>
                <a:sym typeface="Montserrat"/>
              </a:rPr>
              <a:t> Unique identifier for each product. </a:t>
            </a:r>
          </a:p>
          <a:p>
            <a:pPr marL="581710" lvl="1" indent="-290855" algn="l">
              <a:lnSpc>
                <a:spcPts val="3772"/>
              </a:lnSpc>
              <a:buFont typeface="Arial"/>
              <a:buChar char="•"/>
            </a:pPr>
            <a:r>
              <a:rPr lang="en-US" sz="2694">
                <a:solidFill>
                  <a:srgbClr val="010101"/>
                </a:solidFill>
                <a:latin typeface="Montserrat Bold"/>
                <a:ea typeface="Montserrat Bold"/>
                <a:cs typeface="Montserrat Bold"/>
                <a:sym typeface="Montserrat Bold"/>
              </a:rPr>
              <a:t>Gender: </a:t>
            </a:r>
            <a:r>
              <a:rPr lang="en-US" sz="2694">
                <a:solidFill>
                  <a:srgbClr val="010101"/>
                </a:solidFill>
                <a:latin typeface="Montserrat"/>
                <a:ea typeface="Montserrat"/>
                <a:cs typeface="Montserrat"/>
                <a:sym typeface="Montserrat"/>
              </a:rPr>
              <a:t>Gender of the customer. </a:t>
            </a:r>
          </a:p>
          <a:p>
            <a:pPr marL="581710" lvl="1" indent="-290855" algn="l">
              <a:lnSpc>
                <a:spcPts val="3772"/>
              </a:lnSpc>
              <a:buFont typeface="Arial"/>
              <a:buChar char="•"/>
            </a:pPr>
            <a:r>
              <a:rPr lang="en-US" sz="2694">
                <a:solidFill>
                  <a:srgbClr val="010101"/>
                </a:solidFill>
                <a:latin typeface="Montserrat Bold"/>
                <a:ea typeface="Montserrat Bold"/>
                <a:cs typeface="Montserrat Bold"/>
                <a:sym typeface="Montserrat Bold"/>
              </a:rPr>
              <a:t>Age Group:</a:t>
            </a:r>
            <a:r>
              <a:rPr lang="en-US" sz="2694">
                <a:solidFill>
                  <a:srgbClr val="010101"/>
                </a:solidFill>
                <a:latin typeface="Montserrat"/>
                <a:ea typeface="Montserrat"/>
                <a:cs typeface="Montserrat"/>
                <a:sym typeface="Montserrat"/>
              </a:rPr>
              <a:t> Age group of the customer. </a:t>
            </a:r>
          </a:p>
          <a:p>
            <a:pPr marL="581710" lvl="1" indent="-290855" algn="l">
              <a:lnSpc>
                <a:spcPts val="3772"/>
              </a:lnSpc>
              <a:buFont typeface="Arial"/>
              <a:buChar char="•"/>
            </a:pPr>
            <a:r>
              <a:rPr lang="en-US" sz="2694">
                <a:solidFill>
                  <a:srgbClr val="010101"/>
                </a:solidFill>
                <a:latin typeface="Montserrat Bold"/>
                <a:ea typeface="Montserrat Bold"/>
                <a:cs typeface="Montserrat Bold"/>
                <a:sym typeface="Montserrat Bold"/>
              </a:rPr>
              <a:t>Age:</a:t>
            </a:r>
            <a:r>
              <a:rPr lang="en-US" sz="2694">
                <a:solidFill>
                  <a:srgbClr val="010101"/>
                </a:solidFill>
                <a:latin typeface="Montserrat"/>
                <a:ea typeface="Montserrat"/>
                <a:cs typeface="Montserrat"/>
                <a:sym typeface="Montserrat"/>
              </a:rPr>
              <a:t> Age of the customer. </a:t>
            </a:r>
          </a:p>
          <a:p>
            <a:pPr marL="581710" lvl="1" indent="-290855" algn="l">
              <a:lnSpc>
                <a:spcPts val="3772"/>
              </a:lnSpc>
              <a:buFont typeface="Arial"/>
              <a:buChar char="•"/>
            </a:pPr>
            <a:r>
              <a:rPr lang="en-US" sz="2694">
                <a:solidFill>
                  <a:srgbClr val="010101"/>
                </a:solidFill>
                <a:latin typeface="Montserrat Bold"/>
                <a:ea typeface="Montserrat Bold"/>
                <a:cs typeface="Montserrat Bold"/>
                <a:sym typeface="Montserrat Bold"/>
              </a:rPr>
              <a:t>Marital_Status: </a:t>
            </a:r>
            <a:r>
              <a:rPr lang="en-US" sz="2694">
                <a:solidFill>
                  <a:srgbClr val="010101"/>
                </a:solidFill>
                <a:latin typeface="Montserrat"/>
                <a:ea typeface="Montserrat"/>
                <a:cs typeface="Montserrat"/>
                <a:sym typeface="Montserrat"/>
              </a:rPr>
              <a:t>Marital status of the customer. </a:t>
            </a:r>
          </a:p>
          <a:p>
            <a:pPr marL="581710" lvl="1" indent="-290855" algn="l">
              <a:lnSpc>
                <a:spcPts val="3772"/>
              </a:lnSpc>
              <a:buFont typeface="Arial"/>
              <a:buChar char="•"/>
            </a:pPr>
            <a:r>
              <a:rPr lang="en-US" sz="2694">
                <a:solidFill>
                  <a:srgbClr val="010101"/>
                </a:solidFill>
                <a:latin typeface="Montserrat Bold"/>
                <a:ea typeface="Montserrat Bold"/>
                <a:cs typeface="Montserrat Bold"/>
                <a:sym typeface="Montserrat Bold"/>
              </a:rPr>
              <a:t>State:</a:t>
            </a:r>
            <a:r>
              <a:rPr lang="en-US" sz="2694">
                <a:solidFill>
                  <a:srgbClr val="010101"/>
                </a:solidFill>
                <a:latin typeface="Montserrat"/>
                <a:ea typeface="Montserrat"/>
                <a:cs typeface="Montserrat"/>
                <a:sym typeface="Montserrat"/>
              </a:rPr>
              <a:t> State where the transaction occurred. </a:t>
            </a:r>
          </a:p>
          <a:p>
            <a:pPr marL="581710" lvl="1" indent="-290855" algn="l">
              <a:lnSpc>
                <a:spcPts val="3772"/>
              </a:lnSpc>
              <a:buFont typeface="Arial"/>
              <a:buChar char="•"/>
            </a:pPr>
            <a:r>
              <a:rPr lang="en-US" sz="2694">
                <a:solidFill>
                  <a:srgbClr val="010101"/>
                </a:solidFill>
                <a:latin typeface="Montserrat Bold"/>
                <a:ea typeface="Montserrat Bold"/>
                <a:cs typeface="Montserrat Bold"/>
                <a:sym typeface="Montserrat Bold"/>
              </a:rPr>
              <a:t>Zone:</a:t>
            </a:r>
            <a:r>
              <a:rPr lang="en-US" sz="2694">
                <a:solidFill>
                  <a:srgbClr val="010101"/>
                </a:solidFill>
                <a:latin typeface="Montserrat"/>
                <a:ea typeface="Montserrat"/>
                <a:cs typeface="Montserrat"/>
                <a:sym typeface="Montserrat"/>
              </a:rPr>
              <a:t> Zone classification based on the state. </a:t>
            </a:r>
          </a:p>
          <a:p>
            <a:pPr marL="581710" lvl="1" indent="-290855" algn="l">
              <a:lnSpc>
                <a:spcPts val="3772"/>
              </a:lnSpc>
              <a:buFont typeface="Arial"/>
              <a:buChar char="•"/>
            </a:pPr>
            <a:r>
              <a:rPr lang="en-US" sz="2694">
                <a:solidFill>
                  <a:srgbClr val="010101"/>
                </a:solidFill>
                <a:latin typeface="Montserrat Bold"/>
                <a:ea typeface="Montserrat Bold"/>
                <a:cs typeface="Montserrat Bold"/>
                <a:sym typeface="Montserrat Bold"/>
              </a:rPr>
              <a:t>Occupation:</a:t>
            </a:r>
            <a:r>
              <a:rPr lang="en-US" sz="2694">
                <a:solidFill>
                  <a:srgbClr val="010101"/>
                </a:solidFill>
                <a:latin typeface="Montserrat"/>
                <a:ea typeface="Montserrat"/>
                <a:cs typeface="Montserrat"/>
                <a:sym typeface="Montserrat"/>
              </a:rPr>
              <a:t> Occupation of the customer. </a:t>
            </a:r>
          </a:p>
          <a:p>
            <a:pPr marL="581710" lvl="1" indent="-290855" algn="l">
              <a:lnSpc>
                <a:spcPts val="3772"/>
              </a:lnSpc>
              <a:buFont typeface="Arial"/>
              <a:buChar char="•"/>
            </a:pPr>
            <a:r>
              <a:rPr lang="en-US" sz="2694">
                <a:solidFill>
                  <a:srgbClr val="010101"/>
                </a:solidFill>
                <a:latin typeface="Montserrat Bold"/>
                <a:ea typeface="Montserrat Bold"/>
                <a:cs typeface="Montserrat Bold"/>
                <a:sym typeface="Montserrat Bold"/>
              </a:rPr>
              <a:t>Product_Category: </a:t>
            </a:r>
            <a:r>
              <a:rPr lang="en-US" sz="2694">
                <a:solidFill>
                  <a:srgbClr val="010101"/>
                </a:solidFill>
                <a:latin typeface="Montserrat"/>
                <a:ea typeface="Montserrat"/>
                <a:cs typeface="Montserrat"/>
                <a:sym typeface="Montserrat"/>
              </a:rPr>
              <a:t>Category of the purchased product. </a:t>
            </a:r>
          </a:p>
          <a:p>
            <a:pPr marL="581710" lvl="1" indent="-290855" algn="l">
              <a:lnSpc>
                <a:spcPts val="3772"/>
              </a:lnSpc>
              <a:buFont typeface="Arial"/>
              <a:buChar char="•"/>
            </a:pPr>
            <a:r>
              <a:rPr lang="en-US" sz="2694">
                <a:solidFill>
                  <a:srgbClr val="010101"/>
                </a:solidFill>
                <a:latin typeface="Montserrat Bold"/>
                <a:ea typeface="Montserrat Bold"/>
                <a:cs typeface="Montserrat Bold"/>
                <a:sym typeface="Montserrat Bold"/>
              </a:rPr>
              <a:t>Orders</a:t>
            </a:r>
            <a:r>
              <a:rPr lang="en-US" sz="2694">
                <a:solidFill>
                  <a:srgbClr val="010101"/>
                </a:solidFill>
                <a:latin typeface="Montserrat"/>
                <a:ea typeface="Montserrat"/>
                <a:cs typeface="Montserrat"/>
                <a:sym typeface="Montserrat"/>
              </a:rPr>
              <a:t>: Number of orders placed by the customer. </a:t>
            </a:r>
          </a:p>
          <a:p>
            <a:pPr marL="581710" lvl="1" indent="-290855" algn="l">
              <a:lnSpc>
                <a:spcPts val="3772"/>
              </a:lnSpc>
              <a:buFont typeface="Arial"/>
              <a:buChar char="•"/>
            </a:pPr>
            <a:r>
              <a:rPr lang="en-US" sz="2694">
                <a:solidFill>
                  <a:srgbClr val="010101"/>
                </a:solidFill>
                <a:latin typeface="Montserrat Bold"/>
                <a:ea typeface="Montserrat Bold"/>
                <a:cs typeface="Montserrat Bold"/>
                <a:sym typeface="Montserrat Bold"/>
              </a:rPr>
              <a:t>Amount: </a:t>
            </a:r>
            <a:r>
              <a:rPr lang="en-US" sz="2694">
                <a:solidFill>
                  <a:srgbClr val="010101"/>
                </a:solidFill>
                <a:latin typeface="Montserrat"/>
                <a:ea typeface="Montserrat"/>
                <a:cs typeface="Montserrat"/>
                <a:sym typeface="Montserrat"/>
              </a:rPr>
              <a:t>Total amount spent by the customer. </a:t>
            </a:r>
          </a:p>
          <a:p>
            <a:pPr algn="l">
              <a:lnSpc>
                <a:spcPts val="3772"/>
              </a:lnSpc>
              <a:spcBef>
                <a:spcPct val="0"/>
              </a:spcBef>
            </a:pPr>
            <a:endParaRPr lang="en-US" sz="2694">
              <a:solidFill>
                <a:srgbClr val="01010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67031" y="-1422784"/>
            <a:ext cx="13623274" cy="13623220"/>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a:stretch>
            </a:blipFill>
          </p:spPr>
        </p:sp>
      </p:grpSp>
      <p:sp>
        <p:nvSpPr>
          <p:cNvPr id="4" name="Freeform 4"/>
          <p:cNvSpPr/>
          <p:nvPr/>
        </p:nvSpPr>
        <p:spPr>
          <a:xfrm>
            <a:off x="6656243" y="2735882"/>
            <a:ext cx="720066" cy="819586"/>
          </a:xfrm>
          <a:custGeom>
            <a:avLst/>
            <a:gdLst/>
            <a:ahLst/>
            <a:cxnLst/>
            <a:rect l="l" t="t" r="r" b="b"/>
            <a:pathLst>
              <a:path w="720066" h="819586">
                <a:moveTo>
                  <a:pt x="0" y="0"/>
                </a:moveTo>
                <a:lnTo>
                  <a:pt x="720066" y="0"/>
                </a:lnTo>
                <a:lnTo>
                  <a:pt x="720066" y="819586"/>
                </a:lnTo>
                <a:lnTo>
                  <a:pt x="0" y="8195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774843" y="2635427"/>
            <a:ext cx="9112265" cy="1076958"/>
          </a:xfrm>
          <a:prstGeom prst="rect">
            <a:avLst/>
          </a:prstGeom>
        </p:spPr>
        <p:txBody>
          <a:bodyPr lIns="0" tIns="0" rIns="0" bIns="0" rtlCol="0" anchor="t">
            <a:spAutoFit/>
          </a:bodyPr>
          <a:lstStyle/>
          <a:p>
            <a:pPr marL="0" lvl="0" indent="0" algn="l">
              <a:lnSpc>
                <a:spcPts val="8414"/>
              </a:lnSpc>
              <a:spcBef>
                <a:spcPct val="0"/>
              </a:spcBef>
            </a:pPr>
            <a:r>
              <a:rPr lang="en-US" sz="7011" spc="252">
                <a:solidFill>
                  <a:srgbClr val="000B5D"/>
                </a:solidFill>
                <a:latin typeface="Montserrat Classic Bold"/>
                <a:ea typeface="Montserrat Classic Bold"/>
                <a:cs typeface="Montserrat Classic Bold"/>
                <a:sym typeface="Montserrat Classic Bold"/>
              </a:rPr>
              <a:t>Data Cleaning</a:t>
            </a:r>
          </a:p>
        </p:txBody>
      </p:sp>
      <p:sp>
        <p:nvSpPr>
          <p:cNvPr id="6" name="TextBox 6"/>
          <p:cNvSpPr txBox="1"/>
          <p:nvPr/>
        </p:nvSpPr>
        <p:spPr>
          <a:xfrm>
            <a:off x="7774843" y="4082972"/>
            <a:ext cx="6936601" cy="1967477"/>
          </a:xfrm>
          <a:prstGeom prst="rect">
            <a:avLst/>
          </a:prstGeom>
        </p:spPr>
        <p:txBody>
          <a:bodyPr lIns="0" tIns="0" rIns="0" bIns="0" rtlCol="0" anchor="t">
            <a:spAutoFit/>
          </a:bodyPr>
          <a:lstStyle/>
          <a:p>
            <a:pPr algn="ctr">
              <a:lnSpc>
                <a:spcPts val="3906"/>
              </a:lnSpc>
            </a:pPr>
            <a:endParaRPr/>
          </a:p>
          <a:p>
            <a:pPr algn="ctr">
              <a:lnSpc>
                <a:spcPts val="3906"/>
              </a:lnSpc>
            </a:pPr>
            <a:r>
              <a:rPr lang="en-US" sz="2790" spc="61">
                <a:solidFill>
                  <a:srgbClr val="C34161"/>
                </a:solidFill>
                <a:latin typeface="Montserrat Classic"/>
                <a:ea typeface="Montserrat Classic"/>
                <a:cs typeface="Montserrat Classic"/>
                <a:sym typeface="Montserrat Classic"/>
              </a:rPr>
              <a:t>Removing errors and inconsistencies from data.</a:t>
            </a:r>
          </a:p>
          <a:p>
            <a:pPr marL="0" lvl="0" indent="0" algn="ctr">
              <a:lnSpc>
                <a:spcPts val="3906"/>
              </a:lnSpc>
              <a:spcBef>
                <a:spcPct val="0"/>
              </a:spcBef>
            </a:pPr>
            <a:endParaRPr lang="en-US" sz="2790" spc="61">
              <a:solidFill>
                <a:srgbClr val="C34161"/>
              </a:solidFill>
              <a:latin typeface="Montserrat Classic"/>
              <a:ea typeface="Montserrat Classic"/>
              <a:cs typeface="Montserrat Classic"/>
              <a:sym typeface="Montserrat Classic"/>
            </a:endParaRPr>
          </a:p>
        </p:txBody>
      </p:sp>
      <p:sp>
        <p:nvSpPr>
          <p:cNvPr id="7" name="Freeform 7"/>
          <p:cNvSpPr/>
          <p:nvPr/>
        </p:nvSpPr>
        <p:spPr>
          <a:xfrm>
            <a:off x="11982091" y="6479074"/>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9630378" y="-5319096"/>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9430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801378" y="-610072"/>
            <a:ext cx="3299321" cy="4114800"/>
          </a:xfrm>
          <a:custGeom>
            <a:avLst/>
            <a:gdLst/>
            <a:ahLst/>
            <a:cxnLst/>
            <a:rect l="l" t="t" r="r" b="b"/>
            <a:pathLst>
              <a:path w="3299321" h="4114800">
                <a:moveTo>
                  <a:pt x="0" y="0"/>
                </a:moveTo>
                <a:lnTo>
                  <a:pt x="3299321" y="0"/>
                </a:lnTo>
                <a:lnTo>
                  <a:pt x="3299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15843040" y="8406975"/>
            <a:ext cx="1596220" cy="1276976"/>
          </a:xfrm>
          <a:custGeom>
            <a:avLst/>
            <a:gdLst/>
            <a:ahLst/>
            <a:cxnLst/>
            <a:rect l="l" t="t" r="r" b="b"/>
            <a:pathLst>
              <a:path w="1596220" h="1276976">
                <a:moveTo>
                  <a:pt x="0" y="0"/>
                </a:moveTo>
                <a:lnTo>
                  <a:pt x="1596220" y="0"/>
                </a:lnTo>
                <a:lnTo>
                  <a:pt x="1596220" y="1276976"/>
                </a:lnTo>
                <a:lnTo>
                  <a:pt x="0" y="12769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791375" y="3419003"/>
            <a:ext cx="13202925" cy="5056289"/>
          </a:xfrm>
          <a:prstGeom prst="rect">
            <a:avLst/>
          </a:prstGeom>
        </p:spPr>
        <p:txBody>
          <a:bodyPr lIns="0" tIns="0" rIns="0" bIns="0" rtlCol="0" anchor="t">
            <a:spAutoFit/>
          </a:bodyPr>
          <a:lstStyle/>
          <a:p>
            <a:pPr marL="648834" lvl="1" indent="-324417" algn="l">
              <a:lnSpc>
                <a:spcPts val="4507"/>
              </a:lnSpc>
              <a:buFont typeface="Arial"/>
              <a:buChar char="•"/>
            </a:pPr>
            <a:r>
              <a:rPr lang="en-US" sz="3005">
                <a:solidFill>
                  <a:srgbClr val="343432"/>
                </a:solidFill>
                <a:latin typeface="Montserrat Bold"/>
                <a:ea typeface="Montserrat Bold"/>
                <a:cs typeface="Montserrat Bold"/>
                <a:sym typeface="Montserrat Bold"/>
              </a:rPr>
              <a:t>Null Values:</a:t>
            </a:r>
            <a:r>
              <a:rPr lang="en-US" sz="3005">
                <a:solidFill>
                  <a:srgbClr val="343432"/>
                </a:solidFill>
                <a:latin typeface="Montserrat"/>
                <a:ea typeface="Montserrat"/>
                <a:cs typeface="Montserrat"/>
                <a:sym typeface="Montserrat"/>
              </a:rPr>
              <a:t> Identify and address null values to ensure complete data.</a:t>
            </a:r>
          </a:p>
          <a:p>
            <a:pPr marL="648834" lvl="1" indent="-324417" algn="l">
              <a:lnSpc>
                <a:spcPts val="4507"/>
              </a:lnSpc>
              <a:buFont typeface="Arial"/>
              <a:buChar char="•"/>
            </a:pPr>
            <a:r>
              <a:rPr lang="en-US" sz="3005">
                <a:solidFill>
                  <a:srgbClr val="343432"/>
                </a:solidFill>
                <a:latin typeface="Montserrat Bold"/>
                <a:ea typeface="Montserrat Bold"/>
                <a:cs typeface="Montserrat Bold"/>
                <a:sym typeface="Montserrat Bold"/>
              </a:rPr>
              <a:t>Missing Values:</a:t>
            </a:r>
            <a:r>
              <a:rPr lang="en-US" sz="3005">
                <a:solidFill>
                  <a:srgbClr val="343432"/>
                </a:solidFill>
                <a:latin typeface="Montserrat"/>
                <a:ea typeface="Montserrat"/>
                <a:cs typeface="Montserrat"/>
                <a:sym typeface="Montserrat"/>
              </a:rPr>
              <a:t> Detect and handle missing values to avoid gaps in analysis.</a:t>
            </a:r>
          </a:p>
          <a:p>
            <a:pPr marL="648834" lvl="1" indent="-324417" algn="l">
              <a:lnSpc>
                <a:spcPts val="4507"/>
              </a:lnSpc>
              <a:buFont typeface="Arial"/>
              <a:buChar char="•"/>
            </a:pPr>
            <a:r>
              <a:rPr lang="en-US" sz="3005">
                <a:solidFill>
                  <a:srgbClr val="343432"/>
                </a:solidFill>
                <a:latin typeface="Montserrat Bold"/>
                <a:ea typeface="Montserrat Bold"/>
                <a:cs typeface="Montserrat Bold"/>
                <a:sym typeface="Montserrat Bold"/>
              </a:rPr>
              <a:t>Data Type Consistency:</a:t>
            </a:r>
            <a:r>
              <a:rPr lang="en-US" sz="3005">
                <a:solidFill>
                  <a:srgbClr val="343432"/>
                </a:solidFill>
                <a:latin typeface="Montserrat"/>
                <a:ea typeface="Montserrat"/>
                <a:cs typeface="Montserrat"/>
                <a:sym typeface="Montserrat"/>
              </a:rPr>
              <a:t> Ensure all data types are consistent and correct.</a:t>
            </a:r>
          </a:p>
          <a:p>
            <a:pPr marL="648834" lvl="1" indent="-324417" algn="l">
              <a:lnSpc>
                <a:spcPts val="4507"/>
              </a:lnSpc>
              <a:buFont typeface="Arial"/>
              <a:buChar char="•"/>
            </a:pPr>
            <a:r>
              <a:rPr lang="en-US" sz="3005">
                <a:solidFill>
                  <a:srgbClr val="343432"/>
                </a:solidFill>
                <a:latin typeface="Montserrat Bold"/>
                <a:ea typeface="Montserrat Bold"/>
                <a:cs typeface="Montserrat Bold"/>
                <a:sym typeface="Montserrat Bold"/>
              </a:rPr>
              <a:t>Correct Errors: </a:t>
            </a:r>
            <a:r>
              <a:rPr lang="en-US" sz="3005">
                <a:solidFill>
                  <a:srgbClr val="343432"/>
                </a:solidFill>
                <a:latin typeface="Montserrat"/>
                <a:ea typeface="Montserrat"/>
                <a:cs typeface="Montserrat"/>
                <a:sym typeface="Montserrat"/>
              </a:rPr>
              <a:t>Identify and fix errors to maintain dataset accuracy and reliability.</a:t>
            </a:r>
          </a:p>
          <a:p>
            <a:pPr marL="0" lvl="0" indent="0" algn="l">
              <a:lnSpc>
                <a:spcPts val="4507"/>
              </a:lnSpc>
            </a:pPr>
            <a:endParaRPr lang="en-US" sz="3005">
              <a:solidFill>
                <a:srgbClr val="343432"/>
              </a:solidFill>
              <a:latin typeface="Montserrat"/>
              <a:ea typeface="Montserrat"/>
              <a:cs typeface="Montserrat"/>
              <a:sym typeface="Montserrat"/>
            </a:endParaRPr>
          </a:p>
        </p:txBody>
      </p:sp>
      <p:sp>
        <p:nvSpPr>
          <p:cNvPr id="6" name="TextBox 6"/>
          <p:cNvSpPr txBox="1"/>
          <p:nvPr/>
        </p:nvSpPr>
        <p:spPr>
          <a:xfrm>
            <a:off x="1497943" y="1713134"/>
            <a:ext cx="9112265" cy="1076958"/>
          </a:xfrm>
          <a:prstGeom prst="rect">
            <a:avLst/>
          </a:prstGeom>
        </p:spPr>
        <p:txBody>
          <a:bodyPr lIns="0" tIns="0" rIns="0" bIns="0" rtlCol="0" anchor="t">
            <a:spAutoFit/>
          </a:bodyPr>
          <a:lstStyle/>
          <a:p>
            <a:pPr marL="0" lvl="0" indent="0" algn="l">
              <a:lnSpc>
                <a:spcPts val="8414"/>
              </a:lnSpc>
              <a:spcBef>
                <a:spcPct val="0"/>
              </a:spcBef>
            </a:pPr>
            <a:r>
              <a:rPr lang="en-US" sz="7011" spc="252">
                <a:solidFill>
                  <a:srgbClr val="000B5D"/>
                </a:solidFill>
                <a:latin typeface="Montserrat Classic Bold"/>
                <a:ea typeface="Montserrat Classic Bold"/>
                <a:cs typeface="Montserrat Classic Bold"/>
                <a:sym typeface="Montserrat Classic Bold"/>
              </a:rPr>
              <a:t>Action:</a:t>
            </a:r>
          </a:p>
        </p:txBody>
      </p:sp>
      <p:sp>
        <p:nvSpPr>
          <p:cNvPr id="7" name="Freeform 7"/>
          <p:cNvSpPr/>
          <p:nvPr/>
        </p:nvSpPr>
        <p:spPr>
          <a:xfrm rot="-1766807">
            <a:off x="-5622711" y="6620273"/>
            <a:ext cx="12112141" cy="9843868"/>
          </a:xfrm>
          <a:custGeom>
            <a:avLst/>
            <a:gdLst/>
            <a:ahLst/>
            <a:cxnLst/>
            <a:rect l="l" t="t" r="r" b="b"/>
            <a:pathLst>
              <a:path w="12112141" h="9843868">
                <a:moveTo>
                  <a:pt x="0" y="0"/>
                </a:moveTo>
                <a:lnTo>
                  <a:pt x="12112141" y="0"/>
                </a:lnTo>
                <a:lnTo>
                  <a:pt x="12112141" y="9843867"/>
                </a:lnTo>
                <a:lnTo>
                  <a:pt x="0" y="9843867"/>
                </a:lnTo>
                <a:lnTo>
                  <a:pt x="0" y="0"/>
                </a:lnTo>
                <a:close/>
              </a:path>
            </a:pathLst>
          </a:custGeom>
          <a:blipFill>
            <a:blip r:embed="rId8">
              <a:alphaModFix amt="50000"/>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20" b="-5520"/>
            </a:stretch>
          </a:blipFill>
        </p:spPr>
      </p:sp>
      <p:sp>
        <p:nvSpPr>
          <p:cNvPr id="3" name="Freeform 3"/>
          <p:cNvSpPr/>
          <p:nvPr/>
        </p:nvSpPr>
        <p:spPr>
          <a:xfrm>
            <a:off x="5410359" y="8382553"/>
            <a:ext cx="777167" cy="848099"/>
          </a:xfrm>
          <a:custGeom>
            <a:avLst/>
            <a:gdLst/>
            <a:ahLst/>
            <a:cxnLst/>
            <a:rect l="l" t="t" r="r" b="b"/>
            <a:pathLst>
              <a:path w="777167" h="848099">
                <a:moveTo>
                  <a:pt x="0" y="0"/>
                </a:moveTo>
                <a:lnTo>
                  <a:pt x="777168" y="0"/>
                </a:lnTo>
                <a:lnTo>
                  <a:pt x="777168" y="848099"/>
                </a:lnTo>
                <a:lnTo>
                  <a:pt x="0" y="8480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6009106" y="8126898"/>
            <a:ext cx="7002892" cy="1226058"/>
          </a:xfrm>
          <a:prstGeom prst="rect">
            <a:avLst/>
          </a:prstGeom>
        </p:spPr>
        <p:txBody>
          <a:bodyPr lIns="0" tIns="0" rIns="0" bIns="0" rtlCol="0" anchor="t">
            <a:spAutoFit/>
          </a:bodyPr>
          <a:lstStyle/>
          <a:p>
            <a:pPr algn="ctr">
              <a:lnSpc>
                <a:spcPts val="9935"/>
              </a:lnSpc>
              <a:spcBef>
                <a:spcPct val="0"/>
              </a:spcBef>
            </a:pPr>
            <a:r>
              <a:rPr lang="en-US" sz="7200">
                <a:solidFill>
                  <a:srgbClr val="2B3F6D"/>
                </a:solidFill>
                <a:latin typeface="Montserrat Classic Bold"/>
                <a:ea typeface="Montserrat Classic Bold"/>
                <a:cs typeface="Montserrat Classic Bold"/>
                <a:sym typeface="Montserrat Classic Bold"/>
              </a:rPr>
              <a:t>Visualization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3478">
                <a:alpha val="100000"/>
              </a:srgbClr>
            </a:gs>
            <a:gs pos="33333">
              <a:srgbClr val="0E0753">
                <a:alpha val="100000"/>
              </a:srgbClr>
            </a:gs>
            <a:gs pos="66667">
              <a:srgbClr val="780898">
                <a:alpha val="100000"/>
              </a:srgbClr>
            </a:gs>
            <a:gs pos="100000">
              <a:srgbClr val="4F0337">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766807">
            <a:off x="5555478" y="1866000"/>
            <a:ext cx="8850181" cy="7192783"/>
          </a:xfrm>
          <a:custGeom>
            <a:avLst/>
            <a:gdLst/>
            <a:ahLst/>
            <a:cxnLst/>
            <a:rect l="l" t="t" r="r" b="b"/>
            <a:pathLst>
              <a:path w="8850181" h="7192783">
                <a:moveTo>
                  <a:pt x="0" y="0"/>
                </a:moveTo>
                <a:lnTo>
                  <a:pt x="8850181" y="0"/>
                </a:lnTo>
                <a:lnTo>
                  <a:pt x="8850181" y="7192783"/>
                </a:lnTo>
                <a:lnTo>
                  <a:pt x="0" y="7192783"/>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30633" y="1578835"/>
            <a:ext cx="4955873" cy="3564665"/>
          </a:xfrm>
          <a:custGeom>
            <a:avLst/>
            <a:gdLst/>
            <a:ahLst/>
            <a:cxnLst/>
            <a:rect l="l" t="t" r="r" b="b"/>
            <a:pathLst>
              <a:path w="4955873" h="3564665">
                <a:moveTo>
                  <a:pt x="0" y="0"/>
                </a:moveTo>
                <a:lnTo>
                  <a:pt x="4955873" y="0"/>
                </a:lnTo>
                <a:lnTo>
                  <a:pt x="4955873" y="3564665"/>
                </a:lnTo>
                <a:lnTo>
                  <a:pt x="0" y="3564665"/>
                </a:lnTo>
                <a:lnTo>
                  <a:pt x="0" y="0"/>
                </a:lnTo>
                <a:close/>
              </a:path>
            </a:pathLst>
          </a:custGeom>
          <a:blipFill>
            <a:blip r:embed="rId4"/>
            <a:stretch>
              <a:fillRect l="-4118" t="-1718" r="-4118"/>
            </a:stretch>
          </a:blipFill>
          <a:ln w="114300" cap="rnd">
            <a:solidFill>
              <a:srgbClr val="EFEFEF"/>
            </a:solidFill>
            <a:prstDash val="solid"/>
            <a:round/>
          </a:ln>
        </p:spPr>
      </p:sp>
      <p:sp>
        <p:nvSpPr>
          <p:cNvPr id="4" name="Freeform 4"/>
          <p:cNvSpPr/>
          <p:nvPr/>
        </p:nvSpPr>
        <p:spPr>
          <a:xfrm>
            <a:off x="430633" y="5506869"/>
            <a:ext cx="5659219" cy="3995661"/>
          </a:xfrm>
          <a:custGeom>
            <a:avLst/>
            <a:gdLst/>
            <a:ahLst/>
            <a:cxnLst/>
            <a:rect l="l" t="t" r="r" b="b"/>
            <a:pathLst>
              <a:path w="5659219" h="3995661">
                <a:moveTo>
                  <a:pt x="0" y="0"/>
                </a:moveTo>
                <a:lnTo>
                  <a:pt x="5659218" y="0"/>
                </a:lnTo>
                <a:lnTo>
                  <a:pt x="5659218" y="3995661"/>
                </a:lnTo>
                <a:lnTo>
                  <a:pt x="0" y="3995661"/>
                </a:lnTo>
                <a:lnTo>
                  <a:pt x="0" y="0"/>
                </a:lnTo>
                <a:close/>
              </a:path>
            </a:pathLst>
          </a:custGeom>
          <a:blipFill>
            <a:blip r:embed="rId5"/>
            <a:stretch>
              <a:fillRect t="-1729" r="-2722" b="-1729"/>
            </a:stretch>
          </a:blipFill>
          <a:ln w="114300" cap="rnd">
            <a:solidFill>
              <a:srgbClr val="EFEFEF"/>
            </a:solidFill>
            <a:prstDash val="solid"/>
            <a:round/>
          </a:ln>
        </p:spPr>
      </p:sp>
      <p:sp>
        <p:nvSpPr>
          <p:cNvPr id="5" name="Freeform 5"/>
          <p:cNvSpPr/>
          <p:nvPr/>
        </p:nvSpPr>
        <p:spPr>
          <a:xfrm>
            <a:off x="6324600" y="5506869"/>
            <a:ext cx="5918884" cy="3995661"/>
          </a:xfrm>
          <a:custGeom>
            <a:avLst/>
            <a:gdLst/>
            <a:ahLst/>
            <a:cxnLst/>
            <a:rect l="l" t="t" r="r" b="b"/>
            <a:pathLst>
              <a:path w="6038027" h="3995661">
                <a:moveTo>
                  <a:pt x="0" y="0"/>
                </a:moveTo>
                <a:lnTo>
                  <a:pt x="6038027" y="0"/>
                </a:lnTo>
                <a:lnTo>
                  <a:pt x="6038027" y="3995661"/>
                </a:lnTo>
                <a:lnTo>
                  <a:pt x="0" y="3995661"/>
                </a:lnTo>
                <a:lnTo>
                  <a:pt x="0" y="0"/>
                </a:lnTo>
                <a:close/>
              </a:path>
            </a:pathLst>
          </a:custGeom>
          <a:blipFill>
            <a:blip r:embed="rId6"/>
            <a:stretch>
              <a:fillRect l="-6214" r="-3804"/>
            </a:stretch>
          </a:blipFill>
          <a:ln w="114300" cap="rnd">
            <a:solidFill>
              <a:srgbClr val="EFEFEF"/>
            </a:solidFill>
            <a:prstDash val="solid"/>
            <a:round/>
          </a:ln>
        </p:spPr>
      </p:sp>
      <p:sp>
        <p:nvSpPr>
          <p:cNvPr id="6" name="Freeform 6"/>
          <p:cNvSpPr/>
          <p:nvPr/>
        </p:nvSpPr>
        <p:spPr>
          <a:xfrm>
            <a:off x="12496800" y="5485975"/>
            <a:ext cx="5452779" cy="3995661"/>
          </a:xfrm>
          <a:custGeom>
            <a:avLst/>
            <a:gdLst/>
            <a:ahLst/>
            <a:cxnLst/>
            <a:rect l="l" t="t" r="r" b="b"/>
            <a:pathLst>
              <a:path w="5584421" h="3995661">
                <a:moveTo>
                  <a:pt x="0" y="0"/>
                </a:moveTo>
                <a:lnTo>
                  <a:pt x="5584421" y="0"/>
                </a:lnTo>
                <a:lnTo>
                  <a:pt x="5584421" y="3995661"/>
                </a:lnTo>
                <a:lnTo>
                  <a:pt x="0" y="3995661"/>
                </a:lnTo>
                <a:lnTo>
                  <a:pt x="0" y="0"/>
                </a:lnTo>
                <a:close/>
              </a:path>
            </a:pathLst>
          </a:custGeom>
          <a:blipFill>
            <a:blip r:embed="rId7"/>
            <a:stretch>
              <a:fillRect t="-1601" r="-1124" b="-1601"/>
            </a:stretch>
          </a:blipFill>
          <a:ln w="114300" cap="rnd">
            <a:solidFill>
              <a:srgbClr val="EFEFEF"/>
            </a:solidFill>
            <a:prstDash val="solid"/>
            <a:round/>
          </a:ln>
        </p:spPr>
      </p:sp>
      <p:sp>
        <p:nvSpPr>
          <p:cNvPr id="7" name="Freeform 7"/>
          <p:cNvSpPr/>
          <p:nvPr/>
        </p:nvSpPr>
        <p:spPr>
          <a:xfrm>
            <a:off x="9982200" y="1578835"/>
            <a:ext cx="7960005" cy="3564665"/>
          </a:xfrm>
          <a:custGeom>
            <a:avLst/>
            <a:gdLst/>
            <a:ahLst/>
            <a:cxnLst/>
            <a:rect l="l" t="t" r="r" b="b"/>
            <a:pathLst>
              <a:path w="8114871" h="3564665">
                <a:moveTo>
                  <a:pt x="0" y="0"/>
                </a:moveTo>
                <a:lnTo>
                  <a:pt x="8114871" y="0"/>
                </a:lnTo>
                <a:lnTo>
                  <a:pt x="8114871" y="3564665"/>
                </a:lnTo>
                <a:lnTo>
                  <a:pt x="0" y="3564665"/>
                </a:lnTo>
                <a:lnTo>
                  <a:pt x="0" y="0"/>
                </a:lnTo>
                <a:close/>
              </a:path>
            </a:pathLst>
          </a:custGeom>
          <a:blipFill>
            <a:blip r:embed="rId8"/>
            <a:stretch>
              <a:fillRect l="-4267" t="-187" r="-16806" b="-187"/>
            </a:stretch>
          </a:blipFill>
          <a:ln w="114300" cap="rnd">
            <a:solidFill>
              <a:srgbClr val="EFEFEF"/>
            </a:solidFill>
            <a:prstDash val="solid"/>
            <a:round/>
          </a:ln>
        </p:spPr>
      </p:sp>
      <p:sp>
        <p:nvSpPr>
          <p:cNvPr id="8" name="Freeform 8"/>
          <p:cNvSpPr/>
          <p:nvPr/>
        </p:nvSpPr>
        <p:spPr>
          <a:xfrm>
            <a:off x="5638800" y="1578835"/>
            <a:ext cx="4093284" cy="3564665"/>
          </a:xfrm>
          <a:custGeom>
            <a:avLst/>
            <a:gdLst/>
            <a:ahLst/>
            <a:cxnLst/>
            <a:rect l="l" t="t" r="r" b="b"/>
            <a:pathLst>
              <a:path w="4236269" h="3564665">
                <a:moveTo>
                  <a:pt x="0" y="0"/>
                </a:moveTo>
                <a:lnTo>
                  <a:pt x="4236269" y="0"/>
                </a:lnTo>
                <a:lnTo>
                  <a:pt x="4236269" y="3564665"/>
                </a:lnTo>
                <a:lnTo>
                  <a:pt x="0" y="3564665"/>
                </a:lnTo>
                <a:lnTo>
                  <a:pt x="0" y="0"/>
                </a:lnTo>
                <a:close/>
              </a:path>
            </a:pathLst>
          </a:custGeom>
          <a:blipFill>
            <a:blip r:embed="rId9"/>
            <a:stretch>
              <a:fillRect/>
            </a:stretch>
          </a:blipFill>
          <a:ln w="114300" cap="rnd">
            <a:solidFill>
              <a:srgbClr val="EFEFEF"/>
            </a:solidFill>
            <a:prstDash val="solid"/>
            <a:round/>
          </a:ln>
        </p:spPr>
      </p:sp>
      <p:grpSp>
        <p:nvGrpSpPr>
          <p:cNvPr id="9" name="Group 9"/>
          <p:cNvGrpSpPr/>
          <p:nvPr/>
        </p:nvGrpSpPr>
        <p:grpSpPr>
          <a:xfrm>
            <a:off x="430633" y="267045"/>
            <a:ext cx="4233435" cy="767216"/>
            <a:chOff x="0" y="0"/>
            <a:chExt cx="5644579" cy="1022955"/>
          </a:xfrm>
        </p:grpSpPr>
        <p:sp>
          <p:nvSpPr>
            <p:cNvPr id="10" name="Freeform 10"/>
            <p:cNvSpPr/>
            <p:nvPr/>
          </p:nvSpPr>
          <p:spPr>
            <a:xfrm>
              <a:off x="0" y="0"/>
              <a:ext cx="1049674" cy="1022955"/>
            </a:xfrm>
            <a:custGeom>
              <a:avLst/>
              <a:gdLst/>
              <a:ahLst/>
              <a:cxnLst/>
              <a:rect l="l" t="t" r="r" b="b"/>
              <a:pathLst>
                <a:path w="1049674" h="1022955">
                  <a:moveTo>
                    <a:pt x="0" y="0"/>
                  </a:moveTo>
                  <a:lnTo>
                    <a:pt x="1049674" y="0"/>
                  </a:lnTo>
                  <a:lnTo>
                    <a:pt x="1049674" y="1022955"/>
                  </a:lnTo>
                  <a:lnTo>
                    <a:pt x="0" y="102295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1383941" y="-88295"/>
              <a:ext cx="4260638" cy="1111250"/>
            </a:xfrm>
            <a:prstGeom prst="rect">
              <a:avLst/>
            </a:prstGeom>
          </p:spPr>
          <p:txBody>
            <a:bodyPr lIns="0" tIns="0" rIns="0" bIns="0" rtlCol="0" anchor="t">
              <a:spAutoFit/>
            </a:bodyPr>
            <a:lstStyle/>
            <a:p>
              <a:pPr algn="l">
                <a:lnSpc>
                  <a:spcPts val="6900"/>
                </a:lnSpc>
                <a:spcBef>
                  <a:spcPct val="0"/>
                </a:spcBef>
              </a:pPr>
              <a:r>
                <a:rPr lang="en-US" sz="5000">
                  <a:solidFill>
                    <a:srgbClr val="EFEFEF"/>
                  </a:solidFill>
                  <a:latin typeface="Montserrat Classic Bold"/>
                  <a:ea typeface="Montserrat Classic Bold"/>
                  <a:cs typeface="Montserrat Classic Bold"/>
                  <a:sym typeface="Montserrat Classic Bold"/>
                </a:rPr>
                <a:t>Graph</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501</Words>
  <Application>Microsoft Office PowerPoint</Application>
  <PresentationFormat>Custom</PresentationFormat>
  <Paragraphs>58</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Montserrat</vt:lpstr>
      <vt:lpstr>Calibri</vt:lpstr>
      <vt:lpstr>Arial</vt:lpstr>
      <vt:lpstr>Montserrat Bold</vt:lpstr>
      <vt:lpstr>Montserrat Classic</vt:lpstr>
      <vt:lpstr>Montserrat Classic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Professional Modern Company Profile Presentation</dc:title>
  <dc:creator>Priti</dc:creator>
  <cp:lastModifiedBy>priti mangukiya</cp:lastModifiedBy>
  <cp:revision>2</cp:revision>
  <dcterms:created xsi:type="dcterms:W3CDTF">2006-08-16T00:00:00Z</dcterms:created>
  <dcterms:modified xsi:type="dcterms:W3CDTF">2024-07-12T08:50:06Z</dcterms:modified>
  <dc:identifier>DAGKjrvbh2k</dc:identifier>
</cp:coreProperties>
</file>